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74" r:id="rId3"/>
    <p:sldId id="275" r:id="rId4"/>
    <p:sldId id="257" r:id="rId5"/>
    <p:sldId id="269" r:id="rId6"/>
    <p:sldId id="271" r:id="rId7"/>
    <p:sldId id="272" r:id="rId8"/>
    <p:sldId id="266" r:id="rId9"/>
    <p:sldId id="273" r:id="rId10"/>
    <p:sldId id="261" r:id="rId11"/>
    <p:sldId id="276" r:id="rId12"/>
  </p:sldIdLst>
  <p:sldSz cx="12192000" cy="6858000"/>
  <p:notesSz cx="6797675" cy="9926638"/>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006" autoAdjust="0"/>
    <p:restoredTop sz="91422" autoAdjust="0"/>
  </p:normalViewPr>
  <p:slideViewPr>
    <p:cSldViewPr snapToGrid="0">
      <p:cViewPr>
        <p:scale>
          <a:sx n="66" d="100"/>
          <a:sy n="66" d="100"/>
        </p:scale>
        <p:origin x="-1512" y="-270"/>
      </p:cViewPr>
      <p:guideLst>
        <p:guide orient="horz" pos="2160"/>
        <p:guide pos="3840"/>
      </p:guideLst>
    </p:cSldViewPr>
  </p:slideViewPr>
  <p:notesTextViewPr>
    <p:cViewPr>
      <p:scale>
        <a:sx n="1" d="1"/>
        <a:sy n="1" d="1"/>
      </p:scale>
      <p:origin x="0" y="0"/>
    </p:cViewPr>
  </p:notesTextViewPr>
  <p:notesViewPr>
    <p:cSldViewPr snapToGrid="0">
      <p:cViewPr varScale="1">
        <p:scale>
          <a:sx n="90" d="100"/>
          <a:sy n="90" d="100"/>
        </p:scale>
        <p:origin x="37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ro-RO" dirty="0"/>
          </a:p>
        </p:txBody>
      </p:sp>
      <p:sp>
        <p:nvSpPr>
          <p:cNvPr id="3" name="Substituent dată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algn="r" rtl="0"/>
            <a:fld id="{1C6B53B0-412C-49F4-BA5C-AB7FF72666B9}" type="datetime1">
              <a:rPr lang="ro-RO" smtClean="0"/>
              <a:pPr algn="r" rtl="0"/>
              <a:t>27.02.2019</a:t>
            </a:fld>
            <a:endParaRPr dirty="0"/>
          </a:p>
        </p:txBody>
      </p:sp>
      <p:sp>
        <p:nvSpPr>
          <p:cNvPr id="4" name="Substituent subsol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ro-RO" dirty="0"/>
          </a:p>
        </p:txBody>
      </p:sp>
      <p:sp>
        <p:nvSpPr>
          <p:cNvPr id="5" name="Substituent număr diapozitiv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rtl="0"/>
            <a:fld id="{73F7AA83-DE31-4E93-AB07-EF7FB05F6670}" type="slidenum">
              <a:rPr lang="ro-RO" smtClean="0"/>
              <a:pPr algn="r" rtl="0"/>
              <a:t>‹#›</a:t>
            </a:fld>
            <a:endParaRPr lang="ro-RO"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ro-RO" noProof="0" dirty="0"/>
          </a:p>
        </p:txBody>
      </p:sp>
      <p:sp>
        <p:nvSpPr>
          <p:cNvPr id="3" name="Substituent dată 2"/>
          <p:cNvSpPr>
            <a:spLocks noGrp="1"/>
          </p:cNvSpPr>
          <p:nvPr>
            <p:ph type="dt" idx="1"/>
          </p:nvPr>
        </p:nvSpPr>
        <p:spPr>
          <a:xfrm>
            <a:off x="3850443" y="0"/>
            <a:ext cx="2945659" cy="498056"/>
          </a:xfrm>
          <a:prstGeom prst="rect">
            <a:avLst/>
          </a:prstGeom>
        </p:spPr>
        <p:txBody>
          <a:bodyPr vert="horz" lIns="91440" tIns="45720" rIns="91440" bIns="45720" rtlCol="0"/>
          <a:lstStyle>
            <a:lvl1pPr algn="l" rtl="0">
              <a:defRPr sz="1200"/>
            </a:lvl1pPr>
          </a:lstStyle>
          <a:p>
            <a:pPr algn="r"/>
            <a:fld id="{3B1A4316-C26F-43E9-8500-BB6BC4E5235D}" type="datetime1">
              <a:rPr lang="ro-RO" smtClean="0"/>
              <a:pPr algn="r"/>
              <a:t>27.02.2019</a:t>
            </a:fld>
            <a:endParaRPr lang="ro-RO" dirty="0"/>
          </a:p>
        </p:txBody>
      </p:sp>
      <p:sp>
        <p:nvSpPr>
          <p:cNvPr id="4" name="Substituent imagine diapozitiv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ro-RO" noProof="0" dirty="0"/>
          </a:p>
        </p:txBody>
      </p:sp>
      <p:sp>
        <p:nvSpPr>
          <p:cNvPr id="5" name="Substituent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o-RO" smtClean="0"/>
              <a:t>Clic pentru editare stiluri text Coordonator</a:t>
            </a:r>
          </a:p>
          <a:p>
            <a:pPr lvl="1" rtl="0"/>
            <a:r>
              <a:rPr lang="ro-RO" noProof="0" smtClean="0"/>
              <a:t>Al </a:t>
            </a:r>
            <a:r>
              <a:rPr lang="ro-RO" noProof="0" dirty="0" smtClean="0"/>
              <a:t>doilea nivel</a:t>
            </a:r>
          </a:p>
          <a:p>
            <a:pPr lvl="2" rtl="0"/>
            <a:r>
              <a:rPr lang="ro-RO" noProof="0" dirty="0" smtClean="0"/>
              <a:t>Al treilea nivel</a:t>
            </a:r>
          </a:p>
          <a:p>
            <a:pPr lvl="3" rtl="0"/>
            <a:r>
              <a:rPr lang="ro-RO" noProof="0" dirty="0" smtClean="0"/>
              <a:t>Al patrulea nivel</a:t>
            </a:r>
          </a:p>
          <a:p>
            <a:pPr lvl="4" rtl="0"/>
            <a:r>
              <a:rPr lang="ro-RO" noProof="0" dirty="0" smtClean="0"/>
              <a:t>Al cincilea nivel</a:t>
            </a:r>
            <a:endParaRPr lang="ro-RO" noProof="0" dirty="0"/>
          </a:p>
        </p:txBody>
      </p:sp>
      <p:sp>
        <p:nvSpPr>
          <p:cNvPr id="6" name="Substituent subsol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ro-RO" noProof="0" dirty="0"/>
          </a:p>
        </p:txBody>
      </p:sp>
      <p:sp>
        <p:nvSpPr>
          <p:cNvPr id="7" name="Substituent număr diapozitiv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a:fld id="{935E2820-AFE1-45FA-949E-17BDB534E1DC}" type="slidenum">
              <a:rPr lang="ro-RO" smtClean="0"/>
              <a:pPr algn="r"/>
              <a:t>‹#›</a:t>
            </a:fld>
            <a:endParaRPr lang="ro-RO"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noProof="0" dirty="0"/>
          </a:p>
        </p:txBody>
      </p:sp>
      <p:sp>
        <p:nvSpPr>
          <p:cNvPr id="4" name="Substituent număr diapozitiv 3"/>
          <p:cNvSpPr>
            <a:spLocks noGrp="1"/>
          </p:cNvSpPr>
          <p:nvPr>
            <p:ph type="sldNum" sz="quarter" idx="10"/>
          </p:nvPr>
        </p:nvSpPr>
        <p:spPr/>
        <p:txBody>
          <a:bodyPr rtlCol="0"/>
          <a:lstStyle/>
          <a:p>
            <a:pPr algn="r" rtl="0"/>
            <a:fld id="{935E2820-AFE1-45FA-949E-17BDB534E1DC}" type="slidenum">
              <a:rPr lang="ro-RO" smtClean="0"/>
              <a:pPr algn="r" rtl="0"/>
              <a:t>1</a:t>
            </a:fld>
            <a:endParaRPr lang="ro-RO" dirty="0"/>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noProof="0" dirty="0"/>
          </a:p>
        </p:txBody>
      </p:sp>
      <p:sp>
        <p:nvSpPr>
          <p:cNvPr id="4" name="Substituent număr diapozitiv 3"/>
          <p:cNvSpPr>
            <a:spLocks noGrp="1"/>
          </p:cNvSpPr>
          <p:nvPr>
            <p:ph type="sldNum" sz="quarter" idx="10"/>
          </p:nvPr>
        </p:nvSpPr>
        <p:spPr/>
        <p:txBody>
          <a:bodyPr rtlCol="0"/>
          <a:lstStyle/>
          <a:p>
            <a:pPr algn="r" rtl="0"/>
            <a:fld id="{77542409-6A04-4DC6-AC3A-D3758287A8F2}" type="slidenum">
              <a:rPr lang="ro-RO" smtClean="0"/>
              <a:pPr algn="r" rtl="0"/>
              <a:t>4</a:t>
            </a:fld>
            <a:endParaRPr lang="ro-RO" dirty="0"/>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noProof="0" dirty="0"/>
          </a:p>
        </p:txBody>
      </p:sp>
      <p:sp>
        <p:nvSpPr>
          <p:cNvPr id="4" name="Substituent număr diapozitiv 3"/>
          <p:cNvSpPr>
            <a:spLocks noGrp="1"/>
          </p:cNvSpPr>
          <p:nvPr>
            <p:ph type="sldNum" sz="quarter" idx="10"/>
          </p:nvPr>
        </p:nvSpPr>
        <p:spPr/>
        <p:txBody>
          <a:bodyPr rtlCol="0"/>
          <a:lstStyle/>
          <a:p>
            <a:pPr algn="r" rtl="0"/>
            <a:fld id="{935E2820-AFE1-45FA-949E-17BDB534E1DC}" type="slidenum">
              <a:rPr lang="ro-RO" smtClean="0"/>
              <a:pPr algn="r" rtl="0"/>
              <a:t>5</a:t>
            </a:fld>
            <a:endParaRPr lang="ro-RO" dirty="0"/>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algn="r"/>
            <a:fld id="{935E2820-AFE1-45FA-949E-17BDB534E1DC}" type="slidenum">
              <a:rPr lang="ro-RO" smtClean="0"/>
              <a:pPr algn="r"/>
              <a:t>8</a:t>
            </a:fld>
            <a:endParaRPr lang="ro-RO" dirty="0"/>
          </a:p>
        </p:txBody>
      </p:sp>
    </p:spTree>
    <p:extLst>
      <p:ext uri="{BB962C8B-B14F-4D97-AF65-F5344CB8AC3E}">
        <p14:creationId xmlns:p14="http://schemas.microsoft.com/office/powerpoint/2010/main" val="45843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pPr algn="r"/>
            <a:fld id="{935E2820-AFE1-45FA-949E-17BDB534E1DC}" type="slidenum">
              <a:rPr lang="ro-RO" smtClean="0"/>
              <a:pPr algn="r"/>
              <a:t>10</a:t>
            </a:fld>
            <a:endParaRPr lang="ro-RO" dirty="0"/>
          </a:p>
        </p:txBody>
      </p:sp>
    </p:spTree>
    <p:extLst>
      <p:ext uri="{BB962C8B-B14F-4D97-AF65-F5344CB8AC3E}">
        <p14:creationId xmlns:p14="http://schemas.microsoft.com/office/powerpoint/2010/main" val="1093445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1065213" y="304800"/>
            <a:ext cx="7091361" cy="2793906"/>
          </a:xfrm>
        </p:spPr>
        <p:txBody>
          <a:bodyPr rtlCol="0" anchor="b">
            <a:normAutofit/>
          </a:bodyPr>
          <a:lstStyle>
            <a:lvl1pPr algn="l" rtl="0">
              <a:lnSpc>
                <a:spcPct val="100000"/>
              </a:lnSpc>
              <a:defRPr sz="6600"/>
            </a:lvl1pPr>
          </a:lstStyle>
          <a:p>
            <a:pPr rtl="0"/>
            <a:r>
              <a:rPr lang="ro-RO" smtClean="0"/>
              <a:t>Faceți clic pentru a edita stilul de titlu Coordonator</a:t>
            </a:r>
            <a:endParaRPr dirty="0"/>
          </a:p>
        </p:txBody>
      </p:sp>
      <p:sp>
        <p:nvSpPr>
          <p:cNvPr id="3" name="Subtitlu 2"/>
          <p:cNvSpPr>
            <a:spLocks noGrp="1"/>
          </p:cNvSpPr>
          <p:nvPr>
            <p:ph type="subTitle" idx="1" hasCustomPrompt="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ro-RO" dirty="0" smtClean="0"/>
              <a:t>Clic pentru a edita stilul de subtitlu</a:t>
            </a:r>
            <a:endParaRPr lang="ro-RO" dirty="0"/>
          </a:p>
        </p:txBody>
      </p:sp>
      <p:sp>
        <p:nvSpPr>
          <p:cNvPr id="8" name="Substituent dată 7"/>
          <p:cNvSpPr>
            <a:spLocks noGrp="1"/>
          </p:cNvSpPr>
          <p:nvPr>
            <p:ph type="dt" sz="half" idx="10"/>
          </p:nvPr>
        </p:nvSpPr>
        <p:spPr/>
        <p:txBody>
          <a:bodyPr rtlCol="0"/>
          <a:lstStyle>
            <a:lvl1pPr>
              <a:defRPr/>
            </a:lvl1pPr>
          </a:lstStyle>
          <a:p>
            <a:fld id="{1EBB0A05-0314-420F-993E-EF54DED7E29C}" type="datetime1">
              <a:rPr lang="ro-RO" smtClean="0"/>
              <a:pPr/>
              <a:t>27.02.2019</a:t>
            </a:fld>
            <a:endParaRPr lang="ro-RO" dirty="0"/>
          </a:p>
        </p:txBody>
      </p:sp>
      <p:sp>
        <p:nvSpPr>
          <p:cNvPr id="9" name="Substituent subsol 8"/>
          <p:cNvSpPr>
            <a:spLocks noGrp="1"/>
          </p:cNvSpPr>
          <p:nvPr>
            <p:ph type="ftr" sz="quarter" idx="11"/>
          </p:nvPr>
        </p:nvSpPr>
        <p:spPr/>
        <p:txBody>
          <a:bodyPr rtlCol="0"/>
          <a:lstStyle/>
          <a:p>
            <a:pPr rtl="0"/>
            <a:endParaRPr lang="ro-RO" noProof="0" dirty="0"/>
          </a:p>
        </p:txBody>
      </p:sp>
      <p:sp>
        <p:nvSpPr>
          <p:cNvPr id="10" name="Substituent număr diapozitiv 9"/>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u și text vertical">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smtClean="0"/>
              <a:t>Faceți clic pentru a edita stilul de titlu Coordonator</a:t>
            </a:r>
            <a:endParaRPr dirty="0"/>
          </a:p>
        </p:txBody>
      </p:sp>
      <p:sp>
        <p:nvSpPr>
          <p:cNvPr id="3" name="Substituent text vertical 2"/>
          <p:cNvSpPr>
            <a:spLocks noGrp="1"/>
          </p:cNvSpPr>
          <p:nvPr>
            <p:ph type="body" orient="vert" idx="1" hasCustomPrompt="1"/>
          </p:nvPr>
        </p:nvSpPr>
        <p:spPr/>
        <p:txBody>
          <a:bodyPr vert="eaVert"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dată 3"/>
          <p:cNvSpPr>
            <a:spLocks noGrp="1"/>
          </p:cNvSpPr>
          <p:nvPr>
            <p:ph type="dt" sz="half" idx="10"/>
          </p:nvPr>
        </p:nvSpPr>
        <p:spPr/>
        <p:txBody>
          <a:bodyPr rtlCol="0"/>
          <a:lstStyle>
            <a:lvl1pPr>
              <a:defRPr/>
            </a:lvl1pPr>
          </a:lstStyle>
          <a:p>
            <a:fld id="{E65FFA5B-A779-454C-9D5D-151B053A8925}" type="datetime1">
              <a:rPr lang="ro-RO" smtClean="0"/>
              <a:pPr/>
              <a:t>27.02.2019</a:t>
            </a:fld>
            <a:endParaRPr lang="ro-RO" dirty="0"/>
          </a:p>
        </p:txBody>
      </p:sp>
      <p:sp>
        <p:nvSpPr>
          <p:cNvPr id="5" name="Substituent subsol 4"/>
          <p:cNvSpPr>
            <a:spLocks noGrp="1"/>
          </p:cNvSpPr>
          <p:nvPr>
            <p:ph type="ftr" sz="quarter" idx="11"/>
          </p:nvPr>
        </p:nvSpPr>
        <p:spPr/>
        <p:txBody>
          <a:bodyPr rtlCol="0"/>
          <a:lstStyle/>
          <a:p>
            <a:pPr rtl="0"/>
            <a:endParaRPr lang="ro-RO" noProof="0" dirty="0"/>
          </a:p>
        </p:txBody>
      </p:sp>
      <p:sp>
        <p:nvSpPr>
          <p:cNvPr id="6" name="Substituent număr diapozitiv 5"/>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9865014" y="304801"/>
            <a:ext cx="1715800" cy="5410200"/>
          </a:xfrm>
        </p:spPr>
        <p:txBody>
          <a:bodyPr vert="eaVert" rtlCol="0"/>
          <a:lstStyle/>
          <a:p>
            <a:pPr rtl="0"/>
            <a:r>
              <a:rPr lang="ro-RO" smtClean="0"/>
              <a:t>Faceți clic pentru a edita stilul de titlu Coordonator</a:t>
            </a:r>
            <a:endParaRPr dirty="0"/>
          </a:p>
        </p:txBody>
      </p:sp>
      <p:sp>
        <p:nvSpPr>
          <p:cNvPr id="3" name="Substituent text vertical 2"/>
          <p:cNvSpPr>
            <a:spLocks noGrp="1"/>
          </p:cNvSpPr>
          <p:nvPr>
            <p:ph type="body" orient="vert" idx="1" hasCustomPrompt="1"/>
          </p:nvPr>
        </p:nvSpPr>
        <p:spPr>
          <a:xfrm>
            <a:off x="2209800" y="304801"/>
            <a:ext cx="7502814" cy="5410200"/>
          </a:xfrm>
        </p:spPr>
        <p:txBody>
          <a:bodyPr vert="eaVert"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dată 3"/>
          <p:cNvSpPr>
            <a:spLocks noGrp="1"/>
          </p:cNvSpPr>
          <p:nvPr>
            <p:ph type="dt" sz="half" idx="10"/>
          </p:nvPr>
        </p:nvSpPr>
        <p:spPr/>
        <p:txBody>
          <a:bodyPr rtlCol="0"/>
          <a:lstStyle>
            <a:lvl1pPr>
              <a:defRPr/>
            </a:lvl1pPr>
          </a:lstStyle>
          <a:p>
            <a:fld id="{C1A2DB65-AA57-42FF-802A-E5C423EF4F61}" type="datetime1">
              <a:rPr lang="ro-RO" smtClean="0"/>
              <a:pPr/>
              <a:t>27.02.2019</a:t>
            </a:fld>
            <a:endParaRPr lang="ro-RO" dirty="0"/>
          </a:p>
        </p:txBody>
      </p:sp>
      <p:sp>
        <p:nvSpPr>
          <p:cNvPr id="5" name="Substituent subsol 4"/>
          <p:cNvSpPr>
            <a:spLocks noGrp="1"/>
          </p:cNvSpPr>
          <p:nvPr>
            <p:ph type="ftr" sz="quarter" idx="11"/>
          </p:nvPr>
        </p:nvSpPr>
        <p:spPr/>
        <p:txBody>
          <a:bodyPr rtlCol="0"/>
          <a:lstStyle/>
          <a:p>
            <a:pPr rtl="0"/>
            <a:endParaRPr lang="ro-RO" noProof="0" dirty="0"/>
          </a:p>
        </p:txBody>
      </p:sp>
      <p:sp>
        <p:nvSpPr>
          <p:cNvPr id="6" name="Substituent număr diapozitiv 5"/>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val="129949773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smtClean="0"/>
              <a:t>Faceți clic pentru a edita stilul de titlu Coordonator</a:t>
            </a:r>
            <a:endParaRPr dirty="0"/>
          </a:p>
        </p:txBody>
      </p:sp>
      <p:sp>
        <p:nvSpPr>
          <p:cNvPr id="3" name="Substituent conținut 2"/>
          <p:cNvSpPr>
            <a:spLocks noGrp="1"/>
          </p:cNvSpPr>
          <p:nvPr>
            <p:ph idx="1" hasCustomPrompt="1"/>
          </p:nvPr>
        </p:nvSpPr>
        <p:spPr/>
        <p:txBody>
          <a:bodyPr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dată 3"/>
          <p:cNvSpPr>
            <a:spLocks noGrp="1"/>
          </p:cNvSpPr>
          <p:nvPr>
            <p:ph type="dt" sz="half" idx="10"/>
          </p:nvPr>
        </p:nvSpPr>
        <p:spPr/>
        <p:txBody>
          <a:bodyPr rtlCol="0"/>
          <a:lstStyle>
            <a:lvl1pPr>
              <a:defRPr/>
            </a:lvl1pPr>
          </a:lstStyle>
          <a:p>
            <a:fld id="{D7262440-CD3C-49C0-86C9-B1B662A58149}" type="datetime1">
              <a:rPr lang="ro-RO" smtClean="0"/>
              <a:pPr/>
              <a:t>27.02.2019</a:t>
            </a:fld>
            <a:endParaRPr lang="ro-RO" dirty="0"/>
          </a:p>
        </p:txBody>
      </p:sp>
      <p:sp>
        <p:nvSpPr>
          <p:cNvPr id="5" name="Substituent subsol 4"/>
          <p:cNvSpPr>
            <a:spLocks noGrp="1"/>
          </p:cNvSpPr>
          <p:nvPr>
            <p:ph type="ftr" sz="quarter" idx="11"/>
          </p:nvPr>
        </p:nvSpPr>
        <p:spPr/>
        <p:txBody>
          <a:bodyPr rtlCol="0"/>
          <a:lstStyle/>
          <a:p>
            <a:pPr rtl="0"/>
            <a:endParaRPr lang="ro-RO" noProof="0" dirty="0"/>
          </a:p>
        </p:txBody>
      </p:sp>
      <p:sp>
        <p:nvSpPr>
          <p:cNvPr id="6" name="Substituent număr diapozitiv 5"/>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ro-RO" smtClean="0"/>
              <a:t>Faceți clic pentru a edita stilul de titlu Coordonator</a:t>
            </a:r>
            <a:endParaRPr dirty="0"/>
          </a:p>
        </p:txBody>
      </p:sp>
      <p:sp>
        <p:nvSpPr>
          <p:cNvPr id="3" name="Substituent text 2"/>
          <p:cNvSpPr>
            <a:spLocks noGrp="1"/>
          </p:cNvSpPr>
          <p:nvPr>
            <p:ph type="body" idx="1" hasCustomPrompt="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ro-RO" dirty="0" smtClean="0"/>
              <a:t>Clic pentru editare stiluri text Coordonator</a:t>
            </a:r>
          </a:p>
        </p:txBody>
      </p:sp>
      <p:sp>
        <p:nvSpPr>
          <p:cNvPr id="4" name="Substituent dată 3"/>
          <p:cNvSpPr>
            <a:spLocks noGrp="1"/>
          </p:cNvSpPr>
          <p:nvPr>
            <p:ph type="dt" sz="half" idx="10"/>
          </p:nvPr>
        </p:nvSpPr>
        <p:spPr/>
        <p:txBody>
          <a:bodyPr rtlCol="0"/>
          <a:lstStyle>
            <a:lvl1pPr>
              <a:defRPr/>
            </a:lvl1pPr>
          </a:lstStyle>
          <a:p>
            <a:fld id="{4CD6AD8D-E8B4-4D48-91EE-01E5B8818E94}" type="datetime1">
              <a:rPr lang="ro-RO" smtClean="0"/>
              <a:pPr/>
              <a:t>27.02.2019</a:t>
            </a:fld>
            <a:endParaRPr lang="ro-RO" dirty="0"/>
          </a:p>
        </p:txBody>
      </p:sp>
      <p:sp>
        <p:nvSpPr>
          <p:cNvPr id="5" name="Substituent subsol 4"/>
          <p:cNvSpPr>
            <a:spLocks noGrp="1"/>
          </p:cNvSpPr>
          <p:nvPr>
            <p:ph type="ftr" sz="quarter" idx="11"/>
          </p:nvPr>
        </p:nvSpPr>
        <p:spPr/>
        <p:txBody>
          <a:bodyPr rtlCol="0"/>
          <a:lstStyle/>
          <a:p>
            <a:pPr rtl="0"/>
            <a:endParaRPr lang="ro-RO" noProof="0" dirty="0"/>
          </a:p>
        </p:txBody>
      </p:sp>
      <p:sp>
        <p:nvSpPr>
          <p:cNvPr id="6" name="Substituent număr diapozitiv 5"/>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smtClean="0"/>
              <a:t>Faceți clic pentru a edita stilul de titlu Coordonator</a:t>
            </a:r>
            <a:endParaRPr dirty="0"/>
          </a:p>
        </p:txBody>
      </p:sp>
      <p:sp>
        <p:nvSpPr>
          <p:cNvPr id="3" name="Substituent conținut 2"/>
          <p:cNvSpPr>
            <a:spLocks noGrp="1"/>
          </p:cNvSpPr>
          <p:nvPr>
            <p:ph sz="half" idx="1" hasCustomPrompt="1"/>
          </p:nvPr>
        </p:nvSpPr>
        <p:spPr>
          <a:xfrm>
            <a:off x="2208213" y="1600200"/>
            <a:ext cx="4572000" cy="4114800"/>
          </a:xfrm>
        </p:spPr>
        <p:txBody>
          <a:bodyPr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conținut 3"/>
          <p:cNvSpPr>
            <a:spLocks noGrp="1"/>
          </p:cNvSpPr>
          <p:nvPr>
            <p:ph sz="half" idx="2" hasCustomPrompt="1"/>
          </p:nvPr>
        </p:nvSpPr>
        <p:spPr>
          <a:xfrm>
            <a:off x="7008813" y="1600200"/>
            <a:ext cx="4572000" cy="4114800"/>
          </a:xfrm>
        </p:spPr>
        <p:txBody>
          <a:bodyPr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5" name="Substituent dată 4"/>
          <p:cNvSpPr>
            <a:spLocks noGrp="1"/>
          </p:cNvSpPr>
          <p:nvPr>
            <p:ph type="dt" sz="half" idx="10"/>
          </p:nvPr>
        </p:nvSpPr>
        <p:spPr/>
        <p:txBody>
          <a:bodyPr rtlCol="0"/>
          <a:lstStyle>
            <a:lvl1pPr>
              <a:defRPr/>
            </a:lvl1pPr>
          </a:lstStyle>
          <a:p>
            <a:fld id="{5EB68050-3A89-4802-8FA6-C61291A0D877}" type="datetime1">
              <a:rPr lang="ro-RO" smtClean="0"/>
              <a:pPr/>
              <a:t>27.02.2019</a:t>
            </a:fld>
            <a:endParaRPr lang="ro-RO" dirty="0"/>
          </a:p>
        </p:txBody>
      </p:sp>
      <p:sp>
        <p:nvSpPr>
          <p:cNvPr id="6" name="Substituent subsol 5"/>
          <p:cNvSpPr>
            <a:spLocks noGrp="1"/>
          </p:cNvSpPr>
          <p:nvPr>
            <p:ph type="ftr" sz="quarter" idx="11"/>
          </p:nvPr>
        </p:nvSpPr>
        <p:spPr/>
        <p:txBody>
          <a:bodyPr rtlCol="0"/>
          <a:lstStyle/>
          <a:p>
            <a:pPr rtl="0"/>
            <a:endParaRPr lang="ro-RO" noProof="0" dirty="0"/>
          </a:p>
        </p:txBody>
      </p:sp>
      <p:sp>
        <p:nvSpPr>
          <p:cNvPr id="7" name="Substituent număr diapozitiv 6"/>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smtClean="0"/>
              <a:t>Faceți clic pentru a edita stilul de titlu Coordonator</a:t>
            </a:r>
            <a:endParaRPr dirty="0"/>
          </a:p>
        </p:txBody>
      </p:sp>
      <p:sp>
        <p:nvSpPr>
          <p:cNvPr id="3" name="Substituent text 2"/>
          <p:cNvSpPr>
            <a:spLocks noGrp="1"/>
          </p:cNvSpPr>
          <p:nvPr>
            <p:ph type="body" idx="1" hasCustomPrompt="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ro-RO" dirty="0" smtClean="0"/>
              <a:t>Clic pentru editare stiluri text Coordonator</a:t>
            </a:r>
          </a:p>
        </p:txBody>
      </p:sp>
      <p:sp>
        <p:nvSpPr>
          <p:cNvPr id="4" name="Substituent conținut 3"/>
          <p:cNvSpPr>
            <a:spLocks noGrp="1"/>
          </p:cNvSpPr>
          <p:nvPr>
            <p:ph sz="half" idx="2" hasCustomPrompt="1"/>
          </p:nvPr>
        </p:nvSpPr>
        <p:spPr>
          <a:xfrm>
            <a:off x="2208213" y="2505075"/>
            <a:ext cx="4572000" cy="3337560"/>
          </a:xfrm>
        </p:spPr>
        <p:txBody>
          <a:bodyPr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5" name="Substituent text 4"/>
          <p:cNvSpPr>
            <a:spLocks noGrp="1"/>
          </p:cNvSpPr>
          <p:nvPr>
            <p:ph type="body" sz="quarter" idx="3" hasCustomPrompt="1"/>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ro-RO" dirty="0" smtClean="0"/>
              <a:t>Clic pentru editare stiluri text Coordonator</a:t>
            </a:r>
          </a:p>
        </p:txBody>
      </p:sp>
      <p:sp>
        <p:nvSpPr>
          <p:cNvPr id="6" name="Substituent conținut 5"/>
          <p:cNvSpPr>
            <a:spLocks noGrp="1"/>
          </p:cNvSpPr>
          <p:nvPr>
            <p:ph sz="quarter" idx="4" hasCustomPrompt="1"/>
          </p:nvPr>
        </p:nvSpPr>
        <p:spPr>
          <a:xfrm>
            <a:off x="7008813" y="2505075"/>
            <a:ext cx="4572000" cy="3337560"/>
          </a:xfrm>
        </p:spPr>
        <p:txBody>
          <a:bodyPr rtlCol="0"/>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7" name="Substituent dată 6"/>
          <p:cNvSpPr>
            <a:spLocks noGrp="1"/>
          </p:cNvSpPr>
          <p:nvPr>
            <p:ph type="dt" sz="half" idx="10"/>
          </p:nvPr>
        </p:nvSpPr>
        <p:spPr/>
        <p:txBody>
          <a:bodyPr rtlCol="0"/>
          <a:lstStyle>
            <a:lvl1pPr>
              <a:defRPr/>
            </a:lvl1pPr>
          </a:lstStyle>
          <a:p>
            <a:fld id="{444020F5-C0AB-4ED3-BB37-5C9291046DA3}" type="datetime1">
              <a:rPr lang="ro-RO" smtClean="0"/>
              <a:pPr/>
              <a:t>27.02.2019</a:t>
            </a:fld>
            <a:endParaRPr lang="ro-RO" dirty="0"/>
          </a:p>
        </p:txBody>
      </p:sp>
      <p:sp>
        <p:nvSpPr>
          <p:cNvPr id="8" name="Substituent subsol 7"/>
          <p:cNvSpPr>
            <a:spLocks noGrp="1"/>
          </p:cNvSpPr>
          <p:nvPr>
            <p:ph type="ftr" sz="quarter" idx="11"/>
          </p:nvPr>
        </p:nvSpPr>
        <p:spPr/>
        <p:txBody>
          <a:bodyPr rtlCol="0"/>
          <a:lstStyle/>
          <a:p>
            <a:pPr rtl="0"/>
            <a:endParaRPr lang="ro-RO" noProof="0" dirty="0"/>
          </a:p>
        </p:txBody>
      </p:sp>
      <p:sp>
        <p:nvSpPr>
          <p:cNvPr id="9" name="Substituent număr diapozitiv 8"/>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smtClean="0"/>
              <a:t>Faceți clic pentru a edita stilul de titlu Coordonator</a:t>
            </a:r>
            <a:endParaRPr dirty="0"/>
          </a:p>
        </p:txBody>
      </p:sp>
      <p:sp>
        <p:nvSpPr>
          <p:cNvPr id="3" name="Substituent dată 2"/>
          <p:cNvSpPr>
            <a:spLocks noGrp="1"/>
          </p:cNvSpPr>
          <p:nvPr>
            <p:ph type="dt" sz="half" idx="10"/>
          </p:nvPr>
        </p:nvSpPr>
        <p:spPr/>
        <p:txBody>
          <a:bodyPr rtlCol="0"/>
          <a:lstStyle>
            <a:lvl1pPr>
              <a:defRPr/>
            </a:lvl1pPr>
          </a:lstStyle>
          <a:p>
            <a:fld id="{85171446-1C71-4D46-A5D3-A139D9BB9C2F}" type="datetime1">
              <a:rPr lang="ro-RO" smtClean="0"/>
              <a:pPr/>
              <a:t>27.02.2019</a:t>
            </a:fld>
            <a:endParaRPr lang="ro-RO" dirty="0"/>
          </a:p>
        </p:txBody>
      </p:sp>
      <p:sp>
        <p:nvSpPr>
          <p:cNvPr id="4" name="Substituent subsol 3"/>
          <p:cNvSpPr>
            <a:spLocks noGrp="1"/>
          </p:cNvSpPr>
          <p:nvPr>
            <p:ph type="ftr" sz="quarter" idx="11"/>
          </p:nvPr>
        </p:nvSpPr>
        <p:spPr/>
        <p:txBody>
          <a:bodyPr rtlCol="0"/>
          <a:lstStyle/>
          <a:p>
            <a:pPr rtl="0"/>
            <a:endParaRPr lang="ro-RO" noProof="0" dirty="0"/>
          </a:p>
        </p:txBody>
      </p:sp>
      <p:sp>
        <p:nvSpPr>
          <p:cNvPr id="5" name="Substituent număr diapozitiv 4"/>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rtlCol="0"/>
          <a:lstStyle>
            <a:lvl1pPr>
              <a:defRPr/>
            </a:lvl1pPr>
          </a:lstStyle>
          <a:p>
            <a:fld id="{392DAD65-B1DB-4670-8892-50FEB950221D}" type="datetime1">
              <a:rPr lang="ro-RO" smtClean="0"/>
              <a:pPr/>
              <a:t>27.02.2019</a:t>
            </a:fld>
            <a:endParaRPr lang="ro-RO" dirty="0"/>
          </a:p>
        </p:txBody>
      </p:sp>
      <p:sp>
        <p:nvSpPr>
          <p:cNvPr id="3" name="Substituent subsol 2"/>
          <p:cNvSpPr>
            <a:spLocks noGrp="1"/>
          </p:cNvSpPr>
          <p:nvPr>
            <p:ph type="ftr" sz="quarter" idx="11"/>
          </p:nvPr>
        </p:nvSpPr>
        <p:spPr/>
        <p:txBody>
          <a:bodyPr rtlCol="0"/>
          <a:lstStyle/>
          <a:p>
            <a:pPr rtl="0"/>
            <a:endParaRPr lang="ro-RO" noProof="0" dirty="0"/>
          </a:p>
        </p:txBody>
      </p:sp>
      <p:sp>
        <p:nvSpPr>
          <p:cNvPr id="4" name="Substituent număr diapozitiv 3"/>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ro-RO" smtClean="0"/>
              <a:t>Faceți clic pentru a edita stilul de titlu Coordonator</a:t>
            </a:r>
            <a:endParaRPr dirty="0"/>
          </a:p>
        </p:txBody>
      </p:sp>
      <p:sp>
        <p:nvSpPr>
          <p:cNvPr id="3" name="Substituent conținut 2"/>
          <p:cNvSpPr>
            <a:spLocks noGrp="1"/>
          </p:cNvSpPr>
          <p:nvPr>
            <p:ph idx="1" hasCustomPrompt="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text 3"/>
          <p:cNvSpPr>
            <a:spLocks noGrp="1"/>
          </p:cNvSpPr>
          <p:nvPr>
            <p:ph type="body" sz="half" idx="2" hasCustomPrompt="1"/>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ro-RO" dirty="0" smtClean="0"/>
              <a:t>Clic pentru editare stiluri text Coordonator</a:t>
            </a:r>
          </a:p>
        </p:txBody>
      </p:sp>
      <p:sp>
        <p:nvSpPr>
          <p:cNvPr id="5" name="Substituent dată 4"/>
          <p:cNvSpPr>
            <a:spLocks noGrp="1"/>
          </p:cNvSpPr>
          <p:nvPr>
            <p:ph type="dt" sz="half" idx="10"/>
          </p:nvPr>
        </p:nvSpPr>
        <p:spPr/>
        <p:txBody>
          <a:bodyPr rtlCol="0"/>
          <a:lstStyle>
            <a:lvl1pPr>
              <a:defRPr/>
            </a:lvl1pPr>
          </a:lstStyle>
          <a:p>
            <a:fld id="{C116C577-BF18-4D0D-A4B7-A3348836FE23}" type="datetime1">
              <a:rPr lang="ro-RO" smtClean="0"/>
              <a:pPr/>
              <a:t>27.02.2019</a:t>
            </a:fld>
            <a:endParaRPr lang="ro-RO" dirty="0"/>
          </a:p>
        </p:txBody>
      </p:sp>
      <p:sp>
        <p:nvSpPr>
          <p:cNvPr id="6" name="Substituent subsol 5"/>
          <p:cNvSpPr>
            <a:spLocks noGrp="1"/>
          </p:cNvSpPr>
          <p:nvPr>
            <p:ph type="ftr" sz="quarter" idx="11"/>
          </p:nvPr>
        </p:nvSpPr>
        <p:spPr/>
        <p:txBody>
          <a:bodyPr rtlCol="0"/>
          <a:lstStyle/>
          <a:p>
            <a:pPr rtl="0"/>
            <a:endParaRPr lang="ro-RO" noProof="0" dirty="0"/>
          </a:p>
        </p:txBody>
      </p:sp>
      <p:sp>
        <p:nvSpPr>
          <p:cNvPr id="7" name="Substituent număr diapozitiv 6"/>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ro-RO" smtClean="0"/>
              <a:t>Faceți clic pentru a edita stilul de titlu Coordonator</a:t>
            </a:r>
            <a:endParaRPr dirty="0"/>
          </a:p>
        </p:txBody>
      </p:sp>
      <p:sp>
        <p:nvSpPr>
          <p:cNvPr id="8" name="Dreptunghi rotunjit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3" name="Substituent imagine 2" descr="Un substituent gol pentru a adăuga o imagine. Faceți clic pe substituent și selectați imaginea pe care doriți s-o adăugați."/>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o-RO" smtClean="0"/>
              <a:t>Faceți clic pe pictogramă pentru a adăuga o imagine</a:t>
            </a:r>
            <a:endParaRPr dirty="0"/>
          </a:p>
        </p:txBody>
      </p:sp>
      <p:sp>
        <p:nvSpPr>
          <p:cNvPr id="4" name="Substituent text 3"/>
          <p:cNvSpPr>
            <a:spLocks noGrp="1"/>
          </p:cNvSpPr>
          <p:nvPr>
            <p:ph type="body" sz="half" idx="2" hasCustomPrompt="1"/>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ro-RO" dirty="0" smtClean="0"/>
              <a:t>Clic pentru editare stiluri text Coordonator</a:t>
            </a:r>
          </a:p>
        </p:txBody>
      </p:sp>
      <p:sp>
        <p:nvSpPr>
          <p:cNvPr id="5" name="Substituent dată 4"/>
          <p:cNvSpPr>
            <a:spLocks noGrp="1"/>
          </p:cNvSpPr>
          <p:nvPr>
            <p:ph type="dt" sz="half" idx="10"/>
          </p:nvPr>
        </p:nvSpPr>
        <p:spPr/>
        <p:txBody>
          <a:bodyPr rtlCol="0"/>
          <a:lstStyle>
            <a:lvl1pPr>
              <a:defRPr/>
            </a:lvl1pPr>
          </a:lstStyle>
          <a:p>
            <a:fld id="{47B5DA29-E8E5-4DCA-86FE-CCC47DC36C9C}" type="datetime1">
              <a:rPr lang="ro-RO" smtClean="0"/>
              <a:pPr/>
              <a:t>27.02.2019</a:t>
            </a:fld>
            <a:endParaRPr lang="ro-RO" dirty="0"/>
          </a:p>
        </p:txBody>
      </p:sp>
      <p:sp>
        <p:nvSpPr>
          <p:cNvPr id="6" name="Substituent subsol 5"/>
          <p:cNvSpPr>
            <a:spLocks noGrp="1"/>
          </p:cNvSpPr>
          <p:nvPr>
            <p:ph type="ftr" sz="quarter" idx="11"/>
          </p:nvPr>
        </p:nvSpPr>
        <p:spPr/>
        <p:txBody>
          <a:bodyPr rtlCol="0"/>
          <a:lstStyle/>
          <a:p>
            <a:pPr rtl="0"/>
            <a:endParaRPr lang="ro-RO" noProof="0" dirty="0"/>
          </a:p>
        </p:txBody>
      </p:sp>
      <p:sp>
        <p:nvSpPr>
          <p:cNvPr id="7" name="Substituent număr diapozitiv 6"/>
          <p:cNvSpPr>
            <a:spLocks noGrp="1"/>
          </p:cNvSpPr>
          <p:nvPr>
            <p:ph type="sldNum" sz="quarter" idx="12"/>
          </p:nvPr>
        </p:nvSpPr>
        <p:spPr/>
        <p:txBody>
          <a:bodyPr rtlCol="0"/>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ro" dirty="0"/>
              <a:t>Clic pentru editare stil </a:t>
            </a:r>
            <a:r>
              <a:rPr lang="ro" dirty="0" smtClean="0"/>
              <a:t>titlu</a:t>
            </a:r>
            <a:endParaRPr dirty="0"/>
          </a:p>
        </p:txBody>
      </p:sp>
      <p:sp>
        <p:nvSpPr>
          <p:cNvPr id="3" name="Substituent text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ro-RO" dirty="0" smtClean="0"/>
              <a:t>Clic pentru editare stiluri text Coordonator</a:t>
            </a:r>
          </a:p>
          <a:p>
            <a:pPr lvl="1" rtl="0"/>
            <a:r>
              <a:rPr lang="ro" dirty="0" smtClean="0"/>
              <a:t>Al </a:t>
            </a:r>
            <a:r>
              <a:rPr lang="ro" dirty="0"/>
              <a:t>doilea nivel</a:t>
            </a:r>
          </a:p>
          <a:p>
            <a:pPr lvl="2" rtl="0"/>
            <a:r>
              <a:rPr lang="ro" dirty="0"/>
              <a:t>Al treilea nivel</a:t>
            </a:r>
          </a:p>
          <a:p>
            <a:pPr lvl="3" rtl="0"/>
            <a:r>
              <a:rPr lang="ro" dirty="0"/>
              <a:t>Al patrulea nivel</a:t>
            </a:r>
          </a:p>
          <a:p>
            <a:pPr lvl="4" rtl="0"/>
            <a:r>
              <a:rPr lang="ro" dirty="0"/>
              <a:t>Al cincilea nivel</a:t>
            </a:r>
            <a:endParaRPr dirty="0"/>
          </a:p>
        </p:txBody>
      </p:sp>
      <p:sp>
        <p:nvSpPr>
          <p:cNvPr id="4" name="Substituent dată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98A07B70-2DA4-4B0E-8980-8144AA0A3FB7}" type="datetime1">
              <a:rPr lang="ro-RO" smtClean="0"/>
              <a:pPr/>
              <a:t>27.02.2019</a:t>
            </a:fld>
            <a:endParaRPr lang="en-US" dirty="0"/>
          </a:p>
        </p:txBody>
      </p:sp>
      <p:sp>
        <p:nvSpPr>
          <p:cNvPr id="5" name="Substituent subsol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ro-RO" noProof="0" dirty="0"/>
          </a:p>
        </p:txBody>
      </p:sp>
      <p:sp>
        <p:nvSpPr>
          <p:cNvPr id="6" name="Substituent număr diapozitiv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ro-RO" noProof="0" smtClean="0"/>
              <a:pPr rtl="0"/>
              <a:t>‹#›</a:t>
            </a:fld>
            <a:endParaRPr lang="ro-RO" noProof="0"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rtlCol="0">
            <a:normAutofit fontScale="90000"/>
          </a:bodyPr>
          <a:lstStyle/>
          <a:p>
            <a:pPr algn="ctr" rtl="0"/>
            <a:r>
              <a:rPr lang="ro" sz="4400" dirty="0" smtClean="0"/>
              <a:t/>
            </a:r>
            <a:br>
              <a:rPr lang="ro" sz="4400" dirty="0" smtClean="0"/>
            </a:br>
            <a:r>
              <a:rPr lang="ro" sz="4400" dirty="0" smtClean="0"/>
              <a:t/>
            </a:r>
            <a:br>
              <a:rPr lang="ro" sz="4400" dirty="0" smtClean="0"/>
            </a:br>
            <a:r>
              <a:rPr lang="ro" sz="4400" dirty="0" smtClean="0"/>
              <a:t/>
            </a:r>
            <a:br>
              <a:rPr lang="ro" sz="4400" dirty="0" smtClean="0"/>
            </a:br>
            <a:r>
              <a:rPr lang="ro" sz="4400" dirty="0" smtClean="0"/>
              <a:t/>
            </a:r>
            <a:br>
              <a:rPr lang="ro" sz="4400" dirty="0" smtClean="0"/>
            </a:br>
            <a:r>
              <a:rPr lang="ro" sz="4400" dirty="0" smtClean="0"/>
              <a:t/>
            </a:r>
            <a:br>
              <a:rPr lang="ro" sz="4400" dirty="0" smtClean="0"/>
            </a:br>
            <a:r>
              <a:rPr lang="ro" sz="4000" b="1" dirty="0" smtClean="0">
                <a:latin typeface="Arial Black" pitchFamily="34" charset="0"/>
              </a:rPr>
              <a:t>ȘCOALA GIMNAZIALĂ ”ION MINULESCU”</a:t>
            </a:r>
            <a:r>
              <a:rPr lang="en-US" sz="4000" b="1" dirty="0" smtClean="0">
                <a:latin typeface="Arial Black" pitchFamily="34" charset="0"/>
              </a:rPr>
              <a:t> </a:t>
            </a:r>
            <a:r>
              <a:rPr lang="ro" sz="4000" b="1" dirty="0" smtClean="0">
                <a:latin typeface="Arial Black" pitchFamily="34" charset="0"/>
              </a:rPr>
              <a:t> PITEȘTI</a:t>
            </a:r>
            <a:r>
              <a:rPr lang="ro" sz="4400" b="1" dirty="0" smtClean="0"/>
              <a:t/>
            </a:r>
            <a:br>
              <a:rPr lang="ro" sz="4400" b="1" dirty="0" smtClean="0"/>
            </a:br>
            <a:r>
              <a:rPr lang="ro" sz="4400" b="1" dirty="0" smtClean="0"/>
              <a:t/>
            </a:r>
            <a:br>
              <a:rPr lang="ro" sz="4400" b="1" dirty="0" smtClean="0"/>
            </a:br>
            <a:r>
              <a:rPr lang="ro" sz="4400" b="1" dirty="0" smtClean="0"/>
              <a:t>CLASA  PREGĂTITOARE</a:t>
            </a:r>
            <a:endParaRPr lang="ro" sz="3200" b="1" dirty="0"/>
          </a:p>
        </p:txBody>
      </p:sp>
      <p:sp>
        <p:nvSpPr>
          <p:cNvPr id="3" name="Subtitlu 2"/>
          <p:cNvSpPr>
            <a:spLocks noGrp="1"/>
          </p:cNvSpPr>
          <p:nvPr>
            <p:ph type="subTitle" idx="1"/>
          </p:nvPr>
        </p:nvSpPr>
        <p:spPr>
          <a:xfrm>
            <a:off x="874713" y="3546954"/>
            <a:ext cx="7091361" cy="838200"/>
          </a:xfrm>
        </p:spPr>
        <p:txBody>
          <a:bodyPr rtlCol="0">
            <a:normAutofit/>
          </a:bodyPr>
          <a:lstStyle/>
          <a:p>
            <a:pPr algn="ctr" rtl="0"/>
            <a:r>
              <a:rPr lang="ro" sz="3600" b="1" dirty="0" smtClean="0"/>
              <a:t>201</a:t>
            </a:r>
            <a:r>
              <a:rPr lang="en-US" sz="3600" b="1" dirty="0" smtClean="0"/>
              <a:t>9</a:t>
            </a:r>
            <a:r>
              <a:rPr lang="ro" sz="3600" b="1" dirty="0" smtClean="0"/>
              <a:t>-20</a:t>
            </a:r>
            <a:r>
              <a:rPr lang="en-US" sz="3600" b="1" dirty="0" smtClean="0"/>
              <a:t>20</a:t>
            </a:r>
            <a:endParaRPr lang="ro" sz="3600" b="1" dirty="0"/>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311965" y="894521"/>
            <a:ext cx="6480313" cy="424731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3000" b="1" i="0" u="none" strike="noStrike" cap="none" normalizeH="0" baseline="0" dirty="0" smtClean="0">
                <a:ln>
                  <a:noFill/>
                </a:ln>
                <a:solidFill>
                  <a:srgbClr val="FF0000"/>
                </a:solidFill>
                <a:effectLst/>
                <a:cs typeface="Arial" pitchFamily="34" charset="0"/>
              </a:rPr>
              <a:t>Programul pentru  înscrierea copiilor  în clasa pregătitoare este următorul: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o-RO" sz="30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sz="3000" b="1" i="0" u="none" strike="noStrike" cap="none" normalizeH="0" baseline="0" dirty="0" smtClean="0">
                <a:ln>
                  <a:noFill/>
                </a:ln>
                <a:solidFill>
                  <a:schemeClr val="tx1"/>
                </a:solidFill>
                <a:effectLst/>
                <a:cs typeface="Arial" pitchFamily="34" charset="0"/>
              </a:rPr>
              <a:t>Luni-Vineri: 8:00 – 18:00, </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sz="3000" b="1" i="0" u="none" strike="noStrike" cap="none" normalizeH="0" baseline="0" dirty="0" smtClean="0">
                <a:ln>
                  <a:noFill/>
                </a:ln>
                <a:solidFill>
                  <a:schemeClr val="tx1"/>
                </a:solidFill>
                <a:effectLst/>
                <a:cs typeface="Arial" pitchFamily="34" charset="0"/>
              </a:rPr>
              <a:t>începând cu 4 martie</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sz="3000" b="1" i="0" u="none" strike="noStrike" cap="none" normalizeH="0" baseline="0" dirty="0" smtClean="0">
                <a:ln>
                  <a:noFill/>
                </a:ln>
                <a:solidFill>
                  <a:schemeClr val="tx1"/>
                </a:solidFill>
                <a:effectLst/>
                <a:cs typeface="Arial" pitchFamily="34" charset="0"/>
              </a:rPr>
              <a:t/>
            </a:r>
            <a:br>
              <a:rPr kumimoji="0" lang="ro-RO" sz="3000" b="1" i="0" u="none" strike="noStrike" cap="none" normalizeH="0" baseline="0" dirty="0" smtClean="0">
                <a:ln>
                  <a:noFill/>
                </a:ln>
                <a:solidFill>
                  <a:schemeClr val="tx1"/>
                </a:solidFill>
                <a:effectLst/>
                <a:cs typeface="Arial" pitchFamily="34" charset="0"/>
              </a:rPr>
            </a:br>
            <a:r>
              <a:rPr kumimoji="0" lang="ro-RO" sz="3000" b="1" i="0" u="none" strike="noStrike" cap="none" normalizeH="0" baseline="0" dirty="0" smtClean="0">
                <a:ln>
                  <a:noFill/>
                </a:ln>
                <a:solidFill>
                  <a:schemeClr val="tx1"/>
                </a:solidFill>
                <a:effectLst/>
                <a:cs typeface="Arial" pitchFamily="34" charset="0"/>
              </a:rPr>
              <a:t>Programarea  telefonica  se poate realiza  la </a:t>
            </a:r>
            <a:r>
              <a:rPr kumimoji="0" lang="ro-RO" sz="3000" b="1" i="0" u="none" strike="noStrike" cap="none" normalizeH="0" baseline="0" dirty="0" err="1" smtClean="0">
                <a:ln>
                  <a:noFill/>
                </a:ln>
                <a:solidFill>
                  <a:schemeClr val="tx1"/>
                </a:solidFill>
                <a:effectLst/>
                <a:cs typeface="Arial" pitchFamily="34" charset="0"/>
              </a:rPr>
              <a:t>numarul</a:t>
            </a:r>
            <a:r>
              <a:rPr kumimoji="0" lang="ro-RO" sz="3000" b="1" i="0" u="none" strike="noStrike" cap="none" normalizeH="0" baseline="0" dirty="0" smtClean="0">
                <a:ln>
                  <a:noFill/>
                </a:ln>
                <a:solidFill>
                  <a:schemeClr val="tx1"/>
                </a:solidFill>
                <a:effectLst/>
                <a:cs typeface="Arial" pitchFamily="34" charset="0"/>
              </a:rPr>
              <a:t> : 0248 251 452</a:t>
            </a:r>
          </a:p>
        </p:txBody>
      </p:sp>
      <p:pic>
        <p:nvPicPr>
          <p:cNvPr id="17412" name="Picture 4" descr="C:\Users\catalina\AppData\Local\Temp\Rar$DIa0.899\D71_3506.JPG"/>
          <p:cNvPicPr>
            <a:picLocks noChangeAspect="1" noChangeArrowheads="1"/>
          </p:cNvPicPr>
          <p:nvPr/>
        </p:nvPicPr>
        <p:blipFill>
          <a:blip r:embed="rId3" cstate="print"/>
          <a:srcRect/>
          <a:stretch>
            <a:fillRect/>
          </a:stretch>
        </p:blipFill>
        <p:spPr bwMode="auto">
          <a:xfrm>
            <a:off x="7449377" y="3040267"/>
            <a:ext cx="4384815" cy="292321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60914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reptunghi 5"/>
          <p:cNvSpPr/>
          <p:nvPr/>
        </p:nvSpPr>
        <p:spPr>
          <a:xfrm>
            <a:off x="2121749" y="2221747"/>
            <a:ext cx="5331909" cy="923330"/>
          </a:xfrm>
          <a:prstGeom prst="rect">
            <a:avLst/>
          </a:prstGeom>
          <a:noFill/>
          <a:ln>
            <a:solidFill>
              <a:schemeClr val="accent2"/>
            </a:solidFill>
          </a:ln>
          <a:effectLst>
            <a:glow rad="139700">
              <a:schemeClr val="accent4">
                <a:satMod val="175000"/>
                <a:alpha val="40000"/>
              </a:schemeClr>
            </a:glow>
            <a:reflection blurRad="6350" stA="50000" endA="300" endPos="90000" dist="50800" dir="5400000" sy="-100000" algn="bl" rotWithShape="0"/>
          </a:effectLst>
        </p:spPr>
        <p:txBody>
          <a:bodyPr wrap="none" lIns="91440" tIns="45720" rIns="91440" bIns="45720">
            <a:spAutoFit/>
            <a:scene3d>
              <a:camera prst="perspectiveLeft"/>
              <a:lightRig rig="threePt" dir="t"/>
            </a:scene3d>
          </a:bodyPr>
          <a:lstStyle/>
          <a:p>
            <a:pPr algn="ctr"/>
            <a:r>
              <a:rPr lang="ro"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VĂ AȘTEPTĂM !</a:t>
            </a:r>
            <a:endParaRPr lang="ro-RO"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914401" y="238539"/>
            <a:ext cx="10368239" cy="749842"/>
          </a:xfrm>
        </p:spPr>
        <p:txBody>
          <a:bodyPr/>
          <a:lstStyle/>
          <a:p>
            <a:pPr algn="ctr"/>
            <a:r>
              <a:rPr lang="ro-RO" b="1" dirty="0" smtClean="0">
                <a:solidFill>
                  <a:schemeClr val="tx2"/>
                </a:solidFill>
              </a:rPr>
              <a:t>Ce este clasa pregătitoare?</a:t>
            </a:r>
            <a:endParaRPr lang="ro-RO" b="1" dirty="0">
              <a:solidFill>
                <a:schemeClr val="tx2"/>
              </a:solidFill>
            </a:endParaRPr>
          </a:p>
        </p:txBody>
      </p:sp>
      <p:sp>
        <p:nvSpPr>
          <p:cNvPr id="3" name="Substituent conținut 2"/>
          <p:cNvSpPr>
            <a:spLocks noGrp="1"/>
          </p:cNvSpPr>
          <p:nvPr>
            <p:ph idx="1"/>
          </p:nvPr>
        </p:nvSpPr>
        <p:spPr>
          <a:xfrm>
            <a:off x="834886" y="1113183"/>
            <a:ext cx="10754139" cy="5387008"/>
          </a:xfrm>
        </p:spPr>
        <p:txBody>
          <a:bodyPr>
            <a:normAutofit fontScale="85000" lnSpcReduction="20000"/>
          </a:bodyPr>
          <a:lstStyle/>
          <a:p>
            <a:pPr fontAlgn="base"/>
            <a:r>
              <a:rPr lang="ro-RO" b="1" dirty="0" smtClean="0">
                <a:solidFill>
                  <a:schemeClr val="tx2"/>
                </a:solidFill>
                <a:latin typeface="Arial" pitchFamily="34" charset="0"/>
                <a:cs typeface="Arial" pitchFamily="34" charset="0"/>
              </a:rPr>
              <a:t>O</a:t>
            </a:r>
            <a:r>
              <a:rPr lang="vi-VN" b="1" dirty="0" smtClean="0">
                <a:solidFill>
                  <a:schemeClr val="tx2"/>
                </a:solidFill>
                <a:latin typeface="Arial" pitchFamily="34" charset="0"/>
                <a:cs typeface="Arial" pitchFamily="34" charset="0"/>
              </a:rPr>
              <a:t> perioadă de trecere de la grădiniță spre școală, de obișnuință a copilului cu noul mediu de învățare</a:t>
            </a:r>
            <a:r>
              <a:rPr lang="ro-RO" b="1" dirty="0" smtClean="0">
                <a:solidFill>
                  <a:schemeClr val="tx2"/>
                </a:solidFill>
                <a:latin typeface="Arial" pitchFamily="34" charset="0"/>
                <a:cs typeface="Arial" pitchFamily="34" charset="0"/>
              </a:rPr>
              <a:t>;</a:t>
            </a:r>
            <a:endParaRPr lang="vi-VN" b="1" dirty="0" smtClean="0">
              <a:solidFill>
                <a:schemeClr val="tx2"/>
              </a:solidFill>
              <a:latin typeface="Arial" pitchFamily="34" charset="0"/>
              <a:cs typeface="Arial" pitchFamily="34" charset="0"/>
            </a:endParaRPr>
          </a:p>
          <a:p>
            <a:pPr fontAlgn="base"/>
            <a:r>
              <a:rPr lang="ro-RO" b="1" dirty="0" smtClean="0">
                <a:solidFill>
                  <a:schemeClr val="tx2"/>
                </a:solidFill>
                <a:latin typeface="Arial" pitchFamily="34" charset="0"/>
                <a:cs typeface="Arial" pitchFamily="34" charset="0"/>
              </a:rPr>
              <a:t>P</a:t>
            </a:r>
            <a:r>
              <a:rPr lang="vi-VN" b="1" dirty="0" smtClean="0">
                <a:solidFill>
                  <a:schemeClr val="tx2"/>
                </a:solidFill>
                <a:latin typeface="Arial" pitchFamily="34" charset="0"/>
                <a:cs typeface="Arial" pitchFamily="34" charset="0"/>
              </a:rPr>
              <a:t>rimul pas din ciclul de achiziții fundamentale  (clasa pregătitoare, clasa I și clasa a II-a)</a:t>
            </a:r>
            <a:r>
              <a:rPr lang="ro-RO" b="1" dirty="0" smtClean="0">
                <a:solidFill>
                  <a:schemeClr val="tx2"/>
                </a:solidFill>
                <a:latin typeface="Arial" pitchFamily="34" charset="0"/>
                <a:cs typeface="Arial" pitchFamily="34" charset="0"/>
              </a:rPr>
              <a:t>;</a:t>
            </a:r>
            <a:endParaRPr lang="vi-VN" b="1" dirty="0" smtClean="0">
              <a:solidFill>
                <a:schemeClr val="tx2"/>
              </a:solidFill>
              <a:latin typeface="Arial" pitchFamily="34" charset="0"/>
              <a:cs typeface="Arial" pitchFamily="34" charset="0"/>
            </a:endParaRPr>
          </a:p>
          <a:p>
            <a:pPr fontAlgn="base"/>
            <a:r>
              <a:rPr lang="ro-RO" b="1" dirty="0" smtClean="0">
                <a:solidFill>
                  <a:schemeClr val="tx2"/>
                </a:solidFill>
                <a:latin typeface="Arial" pitchFamily="34" charset="0"/>
                <a:cs typeface="Arial" pitchFamily="34" charset="0"/>
              </a:rPr>
              <a:t>A</a:t>
            </a:r>
            <a:r>
              <a:rPr lang="vi-VN" b="1" dirty="0" smtClean="0">
                <a:solidFill>
                  <a:schemeClr val="tx2"/>
                </a:solidFill>
                <a:latin typeface="Arial" pitchFamily="34" charset="0"/>
                <a:cs typeface="Arial" pitchFamily="34" charset="0"/>
              </a:rPr>
              <a:t>nul în care copiii se dezvoltă, prin exersare, pentru începerea activității școlare</a:t>
            </a:r>
            <a:r>
              <a:rPr lang="ro-RO" b="1" dirty="0" smtClean="0">
                <a:solidFill>
                  <a:schemeClr val="tx2"/>
                </a:solidFill>
                <a:latin typeface="Arial" pitchFamily="34" charset="0"/>
                <a:cs typeface="Arial" pitchFamily="34" charset="0"/>
              </a:rPr>
              <a:t>;</a:t>
            </a:r>
          </a:p>
          <a:p>
            <a:pPr fontAlgn="base"/>
            <a:endParaRPr lang="vi-VN" b="1" dirty="0" smtClean="0">
              <a:solidFill>
                <a:schemeClr val="tx2"/>
              </a:solidFill>
              <a:latin typeface="Arial" pitchFamily="34" charset="0"/>
              <a:cs typeface="Arial" pitchFamily="34" charset="0"/>
            </a:endParaRPr>
          </a:p>
          <a:p>
            <a:pPr lvl="8" fontAlgn="base"/>
            <a:r>
              <a:rPr lang="vi-VN" sz="2600" b="1" dirty="0" smtClean="0">
                <a:solidFill>
                  <a:schemeClr val="tx2"/>
                </a:solidFill>
                <a:latin typeface="Arial" pitchFamily="34" charset="0"/>
                <a:cs typeface="Arial" pitchFamily="34" charset="0"/>
              </a:rPr>
              <a:t>Ce învaţă copiii </a:t>
            </a:r>
            <a:r>
              <a:rPr lang="ro-RO" sz="2600" b="1" dirty="0" smtClean="0">
                <a:solidFill>
                  <a:schemeClr val="tx2"/>
                </a:solidFill>
                <a:latin typeface="Arial" pitchFamily="34" charset="0"/>
                <a:cs typeface="Arial" pitchFamily="34" charset="0"/>
              </a:rPr>
              <a:t> </a:t>
            </a:r>
            <a:r>
              <a:rPr lang="vi-VN" sz="2600" b="1" dirty="0" smtClean="0">
                <a:solidFill>
                  <a:schemeClr val="tx2"/>
                </a:solidFill>
                <a:latin typeface="Arial" pitchFamily="34" charset="0"/>
                <a:cs typeface="Arial" pitchFamily="34" charset="0"/>
              </a:rPr>
              <a:t>în clasa pregătitoare?</a:t>
            </a:r>
            <a:endParaRPr lang="vi-VN" sz="2600" dirty="0" smtClean="0">
              <a:solidFill>
                <a:schemeClr val="tx2"/>
              </a:solidFill>
              <a:latin typeface="Arial" pitchFamily="34" charset="0"/>
              <a:cs typeface="Arial" pitchFamily="34" charset="0"/>
            </a:endParaRPr>
          </a:p>
          <a:p>
            <a:pPr algn="r" fontAlgn="base"/>
            <a:r>
              <a:rPr lang="vi-VN" b="1" dirty="0" smtClean="0">
                <a:solidFill>
                  <a:schemeClr val="tx2"/>
                </a:solidFill>
                <a:latin typeface="Arial" pitchFamily="34" charset="0"/>
                <a:cs typeface="Arial" pitchFamily="34" charset="0"/>
              </a:rPr>
              <a:t>Comunicare în limba română</a:t>
            </a:r>
          </a:p>
          <a:p>
            <a:pPr algn="r" fontAlgn="base"/>
            <a:r>
              <a:rPr lang="vi-VN" b="1" dirty="0" smtClean="0">
                <a:solidFill>
                  <a:schemeClr val="tx2"/>
                </a:solidFill>
                <a:latin typeface="Arial" pitchFamily="34" charset="0"/>
                <a:cs typeface="Arial" pitchFamily="34" charset="0"/>
              </a:rPr>
              <a:t>Matematică şi Explorarea mediului</a:t>
            </a:r>
          </a:p>
          <a:p>
            <a:pPr algn="r" fontAlgn="base"/>
            <a:r>
              <a:rPr lang="vi-VN" b="1" dirty="0" smtClean="0">
                <a:solidFill>
                  <a:schemeClr val="tx2"/>
                </a:solidFill>
                <a:latin typeface="Arial" pitchFamily="34" charset="0"/>
                <a:cs typeface="Arial" pitchFamily="34" charset="0"/>
              </a:rPr>
              <a:t>Dezvoltare personală</a:t>
            </a:r>
          </a:p>
          <a:p>
            <a:pPr algn="r" fontAlgn="base"/>
            <a:r>
              <a:rPr lang="vi-VN" b="1" dirty="0" smtClean="0">
                <a:solidFill>
                  <a:schemeClr val="tx2"/>
                </a:solidFill>
                <a:latin typeface="Arial" pitchFamily="34" charset="0"/>
                <a:cs typeface="Arial" pitchFamily="34" charset="0"/>
              </a:rPr>
              <a:t>Arte vizuale și Abilități practice</a:t>
            </a:r>
          </a:p>
          <a:p>
            <a:pPr algn="r" fontAlgn="base"/>
            <a:r>
              <a:rPr lang="vi-VN" b="1" dirty="0" smtClean="0">
                <a:solidFill>
                  <a:schemeClr val="tx2"/>
                </a:solidFill>
                <a:latin typeface="Arial" pitchFamily="34" charset="0"/>
                <a:cs typeface="Arial" pitchFamily="34" charset="0"/>
              </a:rPr>
              <a:t>Muzică și mișcare</a:t>
            </a:r>
          </a:p>
          <a:p>
            <a:pPr algn="r" fontAlgn="base"/>
            <a:r>
              <a:rPr lang="vi-VN" b="1" dirty="0" smtClean="0">
                <a:solidFill>
                  <a:schemeClr val="tx2"/>
                </a:solidFill>
                <a:latin typeface="Arial" pitchFamily="34" charset="0"/>
                <a:cs typeface="Arial" pitchFamily="34" charset="0"/>
              </a:rPr>
              <a:t>Educație fizică</a:t>
            </a:r>
          </a:p>
          <a:p>
            <a:pPr algn="r" fontAlgn="base"/>
            <a:r>
              <a:rPr lang="vi-VN" b="1" dirty="0" smtClean="0">
                <a:solidFill>
                  <a:schemeClr val="tx2"/>
                </a:solidFill>
                <a:latin typeface="Arial" pitchFamily="34" charset="0"/>
                <a:cs typeface="Arial" pitchFamily="34" charset="0"/>
              </a:rPr>
              <a:t>Religie</a:t>
            </a:r>
          </a:p>
          <a:p>
            <a:pPr algn="r" fontAlgn="base"/>
            <a:r>
              <a:rPr lang="vi-VN" b="1" dirty="0" smtClean="0">
                <a:solidFill>
                  <a:schemeClr val="tx2"/>
                </a:solidFill>
                <a:latin typeface="Arial" pitchFamily="34" charset="0"/>
                <a:cs typeface="Arial" pitchFamily="34" charset="0"/>
              </a:rPr>
              <a:t>Engleză</a:t>
            </a:r>
          </a:p>
          <a:p>
            <a:endParaRPr lang="ro-RO"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55984" y="318052"/>
            <a:ext cx="11211338" cy="6202018"/>
          </a:xfrm>
        </p:spPr>
        <p:txBody>
          <a:bodyPr>
            <a:normAutofit/>
          </a:bodyPr>
          <a:lstStyle/>
          <a:p>
            <a:pPr fontAlgn="base">
              <a:buNone/>
            </a:pPr>
            <a:r>
              <a:rPr lang="vi-VN" sz="2200" b="1" dirty="0" smtClean="0">
                <a:solidFill>
                  <a:schemeClr val="tx2"/>
                </a:solidFill>
                <a:latin typeface="Arial" pitchFamily="34" charset="0"/>
                <a:cs typeface="Arial" pitchFamily="34" charset="0"/>
              </a:rPr>
              <a:t>Cum </a:t>
            </a:r>
            <a:r>
              <a:rPr lang="ro-RO" sz="2200" b="1" dirty="0" smtClean="0">
                <a:solidFill>
                  <a:schemeClr val="tx2"/>
                </a:solidFill>
                <a:latin typeface="Arial" pitchFamily="34" charset="0"/>
                <a:cs typeface="Arial" pitchFamily="34" charset="0"/>
              </a:rPr>
              <a:t> </a:t>
            </a:r>
            <a:r>
              <a:rPr lang="vi-VN" sz="2200" b="1" dirty="0" smtClean="0">
                <a:solidFill>
                  <a:schemeClr val="tx2"/>
                </a:solidFill>
                <a:latin typeface="Arial" pitchFamily="34" charset="0"/>
                <a:cs typeface="Arial" pitchFamily="34" charset="0"/>
              </a:rPr>
              <a:t>învață copiii </a:t>
            </a:r>
            <a:r>
              <a:rPr lang="ro-RO" sz="2200" b="1" dirty="0" smtClean="0">
                <a:solidFill>
                  <a:schemeClr val="tx2"/>
                </a:solidFill>
                <a:latin typeface="Arial" pitchFamily="34" charset="0"/>
                <a:cs typeface="Arial" pitchFamily="34" charset="0"/>
              </a:rPr>
              <a:t> </a:t>
            </a:r>
            <a:r>
              <a:rPr lang="vi-VN" sz="2200" b="1" dirty="0" smtClean="0">
                <a:solidFill>
                  <a:schemeClr val="tx2"/>
                </a:solidFill>
                <a:latin typeface="Arial" pitchFamily="34" charset="0"/>
                <a:cs typeface="Arial" pitchFamily="34" charset="0"/>
              </a:rPr>
              <a:t>în </a:t>
            </a:r>
            <a:r>
              <a:rPr lang="ro-RO" sz="2200" b="1" dirty="0" smtClean="0">
                <a:solidFill>
                  <a:schemeClr val="tx2"/>
                </a:solidFill>
                <a:latin typeface="Arial" pitchFamily="34" charset="0"/>
                <a:cs typeface="Arial" pitchFamily="34" charset="0"/>
              </a:rPr>
              <a:t> </a:t>
            </a:r>
            <a:r>
              <a:rPr lang="vi-VN" sz="2200" b="1" dirty="0" smtClean="0">
                <a:solidFill>
                  <a:schemeClr val="tx2"/>
                </a:solidFill>
                <a:latin typeface="Arial" pitchFamily="34" charset="0"/>
                <a:cs typeface="Arial" pitchFamily="34" charset="0"/>
              </a:rPr>
              <a:t>clasa </a:t>
            </a:r>
            <a:r>
              <a:rPr lang="ro-RO" sz="2200" b="1" dirty="0" smtClean="0">
                <a:solidFill>
                  <a:schemeClr val="tx2"/>
                </a:solidFill>
                <a:latin typeface="Arial" pitchFamily="34" charset="0"/>
                <a:cs typeface="Arial" pitchFamily="34" charset="0"/>
              </a:rPr>
              <a:t> </a:t>
            </a:r>
            <a:r>
              <a:rPr lang="vi-VN" sz="2200" b="1" dirty="0" smtClean="0">
                <a:solidFill>
                  <a:schemeClr val="tx2"/>
                </a:solidFill>
                <a:latin typeface="Arial" pitchFamily="34" charset="0"/>
                <a:cs typeface="Arial" pitchFamily="34" charset="0"/>
              </a:rPr>
              <a:t>pregătitoare?</a:t>
            </a:r>
            <a:endParaRPr lang="vi-VN" sz="2200" dirty="0" smtClean="0">
              <a:solidFill>
                <a:schemeClr val="tx2"/>
              </a:solidFill>
              <a:latin typeface="Arial" pitchFamily="34" charset="0"/>
              <a:cs typeface="Arial" pitchFamily="34" charset="0"/>
            </a:endParaRPr>
          </a:p>
          <a:p>
            <a:pPr marL="252000" fontAlgn="base">
              <a:lnSpc>
                <a:spcPct val="70000"/>
              </a:lnSpc>
              <a:spcBef>
                <a:spcPts val="600"/>
              </a:spcBef>
            </a:pPr>
            <a:r>
              <a:rPr lang="vi-VN" sz="2200" dirty="0" smtClean="0">
                <a:solidFill>
                  <a:schemeClr val="tx2"/>
                </a:solidFill>
                <a:latin typeface="Arial" pitchFamily="34" charset="0"/>
                <a:cs typeface="Arial" pitchFamily="34" charset="0"/>
              </a:rPr>
              <a:t>De-a lungul anului școlar sunt parcurse </a:t>
            </a:r>
            <a:r>
              <a:rPr lang="vi-VN" sz="2200" b="1" dirty="0" smtClean="0">
                <a:solidFill>
                  <a:schemeClr val="tx2"/>
                </a:solidFill>
                <a:latin typeface="Arial" pitchFamily="34" charset="0"/>
                <a:cs typeface="Arial" pitchFamily="34" charset="0"/>
              </a:rPr>
              <a:t>Unități Tematice,</a:t>
            </a:r>
            <a:r>
              <a:rPr lang="vi-VN" sz="2200" dirty="0" smtClean="0">
                <a:solidFill>
                  <a:schemeClr val="tx2"/>
                </a:solidFill>
                <a:latin typeface="Arial" pitchFamily="34" charset="0"/>
                <a:cs typeface="Arial" pitchFamily="34" charset="0"/>
              </a:rPr>
              <a:t> care vor fi concepute și desfășurate pe principiile învățării bazate pe proiect.</a:t>
            </a:r>
          </a:p>
          <a:p>
            <a:pPr marL="252000" fontAlgn="base">
              <a:lnSpc>
                <a:spcPct val="70000"/>
              </a:lnSpc>
              <a:spcBef>
                <a:spcPts val="600"/>
              </a:spcBef>
            </a:pPr>
            <a:r>
              <a:rPr lang="vi-VN" sz="2200" dirty="0" smtClean="0">
                <a:solidFill>
                  <a:schemeClr val="tx2"/>
                </a:solidFill>
                <a:latin typeface="Arial" pitchFamily="34" charset="0"/>
                <a:cs typeface="Arial" pitchFamily="34" charset="0"/>
              </a:rPr>
              <a:t>Avem în vedere:</a:t>
            </a:r>
          </a:p>
          <a:p>
            <a:pPr marL="252000" fontAlgn="base">
              <a:lnSpc>
                <a:spcPct val="70000"/>
              </a:lnSpc>
              <a:spcBef>
                <a:spcPts val="600"/>
              </a:spcBef>
              <a:buFont typeface="Wingdings" pitchFamily="2" charset="2"/>
              <a:buChar char="ü"/>
            </a:pPr>
            <a:r>
              <a:rPr lang="vi-VN" sz="2200" dirty="0" smtClean="0">
                <a:solidFill>
                  <a:schemeClr val="tx2"/>
                </a:solidFill>
                <a:latin typeface="Arial" pitchFamily="34" charset="0"/>
                <a:cs typeface="Arial" pitchFamily="34" charset="0"/>
              </a:rPr>
              <a:t>teme propuse de copii, care permit implicarea părinților (idei, colaborări, resurse);</a:t>
            </a:r>
          </a:p>
          <a:p>
            <a:pPr marL="252000" fontAlgn="base">
              <a:lnSpc>
                <a:spcPct val="70000"/>
              </a:lnSpc>
              <a:spcBef>
                <a:spcPts val="600"/>
              </a:spcBef>
              <a:buFont typeface="Wingdings" pitchFamily="2" charset="2"/>
              <a:buChar char="ü"/>
            </a:pPr>
            <a:r>
              <a:rPr lang="vi-VN" sz="2200" dirty="0" smtClean="0">
                <a:solidFill>
                  <a:schemeClr val="tx2"/>
                </a:solidFill>
                <a:latin typeface="Arial" pitchFamily="34" charset="0"/>
                <a:cs typeface="Arial" pitchFamily="34" charset="0"/>
              </a:rPr>
              <a:t>importanța învățării prin joc;</a:t>
            </a:r>
          </a:p>
          <a:p>
            <a:pPr marL="252000" fontAlgn="base">
              <a:lnSpc>
                <a:spcPct val="70000"/>
              </a:lnSpc>
              <a:spcBef>
                <a:spcPts val="600"/>
              </a:spcBef>
              <a:buFont typeface="Wingdings" pitchFamily="2" charset="2"/>
              <a:buChar char="ü"/>
            </a:pPr>
            <a:r>
              <a:rPr lang="vi-VN" sz="2200" dirty="0" smtClean="0">
                <a:solidFill>
                  <a:schemeClr val="tx2"/>
                </a:solidFill>
                <a:latin typeface="Arial" pitchFamily="34" charset="0"/>
                <a:cs typeface="Arial" pitchFamily="34" charset="0"/>
              </a:rPr>
              <a:t>necesitatea învăţării prin cooperare;</a:t>
            </a:r>
          </a:p>
          <a:p>
            <a:pPr marL="252000" fontAlgn="base">
              <a:lnSpc>
                <a:spcPct val="70000"/>
              </a:lnSpc>
              <a:spcBef>
                <a:spcPts val="600"/>
              </a:spcBef>
              <a:buFont typeface="Wingdings" pitchFamily="2" charset="2"/>
              <a:buChar char="ü"/>
            </a:pPr>
            <a:r>
              <a:rPr lang="vi-VN" sz="2200" dirty="0" smtClean="0">
                <a:solidFill>
                  <a:schemeClr val="tx2"/>
                </a:solidFill>
                <a:latin typeface="Arial" pitchFamily="34" charset="0"/>
                <a:cs typeface="Arial" pitchFamily="34" charset="0"/>
              </a:rPr>
              <a:t>abordare integrată a învățării (prin învățare form</a:t>
            </a:r>
            <a:r>
              <a:rPr lang="en-US" sz="2200" dirty="0" smtClean="0">
                <a:solidFill>
                  <a:schemeClr val="tx2"/>
                </a:solidFill>
                <a:latin typeface="Arial" pitchFamily="34" charset="0"/>
                <a:cs typeface="Arial" pitchFamily="34" charset="0"/>
              </a:rPr>
              <a:t>a</a:t>
            </a:r>
            <a:r>
              <a:rPr lang="vi-VN" sz="2200" dirty="0" smtClean="0">
                <a:solidFill>
                  <a:schemeClr val="tx2"/>
                </a:solidFill>
                <a:latin typeface="Arial" pitchFamily="34" charset="0"/>
                <a:cs typeface="Arial" pitchFamily="34" charset="0"/>
              </a:rPr>
              <a:t>lă și nonformală);</a:t>
            </a:r>
          </a:p>
          <a:p>
            <a:pPr marL="252000" fontAlgn="base">
              <a:lnSpc>
                <a:spcPct val="70000"/>
              </a:lnSpc>
              <a:spcBef>
                <a:spcPts val="600"/>
              </a:spcBef>
              <a:buFont typeface="Wingdings" pitchFamily="2" charset="2"/>
              <a:buChar char="ü"/>
            </a:pPr>
            <a:r>
              <a:rPr lang="vi-VN" sz="2200" dirty="0" smtClean="0">
                <a:solidFill>
                  <a:schemeClr val="tx2"/>
                </a:solidFill>
                <a:latin typeface="Arial" pitchFamily="34" charset="0"/>
                <a:cs typeface="Arial" pitchFamily="34" charset="0"/>
              </a:rPr>
              <a:t>realizarea unor produse finite care pun în valoare creativitatea copiilor.</a:t>
            </a:r>
            <a:endParaRPr lang="ro-RO" sz="2200" dirty="0" smtClean="0">
              <a:solidFill>
                <a:schemeClr val="tx2"/>
              </a:solidFill>
              <a:latin typeface="Arial" pitchFamily="34" charset="0"/>
              <a:cs typeface="Arial" pitchFamily="34" charset="0"/>
            </a:endParaRPr>
          </a:p>
          <a:p>
            <a:pPr marL="252000" fontAlgn="base">
              <a:lnSpc>
                <a:spcPct val="70000"/>
              </a:lnSpc>
              <a:spcBef>
                <a:spcPts val="600"/>
              </a:spcBef>
            </a:pPr>
            <a:endParaRPr lang="ro-RO" sz="2200" dirty="0" smtClean="0">
              <a:solidFill>
                <a:schemeClr val="tx2"/>
              </a:solidFill>
              <a:latin typeface="Arial" pitchFamily="34" charset="0"/>
              <a:cs typeface="Arial" pitchFamily="34" charset="0"/>
            </a:endParaRPr>
          </a:p>
          <a:p>
            <a:pPr marL="252000" fontAlgn="base">
              <a:lnSpc>
                <a:spcPct val="70000"/>
              </a:lnSpc>
              <a:spcBef>
                <a:spcPts val="600"/>
              </a:spcBef>
            </a:pPr>
            <a:r>
              <a:rPr lang="vi-VN" dirty="0" smtClean="0">
                <a:solidFill>
                  <a:schemeClr val="tx2"/>
                </a:solidFill>
                <a:latin typeface="Arial" pitchFamily="34" charset="0"/>
                <a:cs typeface="Arial" pitchFamily="34" charset="0"/>
              </a:rPr>
              <a:t>O lecție durează </a:t>
            </a:r>
            <a:r>
              <a:rPr lang="vi-VN" b="1" dirty="0" smtClean="0">
                <a:solidFill>
                  <a:schemeClr val="tx2"/>
                </a:solidFill>
                <a:latin typeface="Arial" pitchFamily="34" charset="0"/>
                <a:cs typeface="Arial" pitchFamily="34" charset="0"/>
              </a:rPr>
              <a:t>45 minute</a:t>
            </a:r>
            <a:r>
              <a:rPr lang="vi-VN" dirty="0" smtClean="0">
                <a:solidFill>
                  <a:schemeClr val="tx2"/>
                </a:solidFill>
                <a:latin typeface="Arial" pitchFamily="34" charset="0"/>
                <a:cs typeface="Arial" pitchFamily="34" charset="0"/>
              </a:rPr>
              <a:t> și este structurată astfel :</a:t>
            </a:r>
          </a:p>
          <a:p>
            <a:pPr algn="ctr" fontAlgn="base">
              <a:buNone/>
            </a:pPr>
            <a:r>
              <a:rPr lang="vi-VN" sz="2200" b="1" dirty="0" smtClean="0">
                <a:solidFill>
                  <a:schemeClr val="tx2"/>
                </a:solidFill>
                <a:latin typeface="Arial" pitchFamily="34" charset="0"/>
                <a:cs typeface="Arial" pitchFamily="34" charset="0"/>
              </a:rPr>
              <a:t>35 min activitate</a:t>
            </a:r>
            <a:r>
              <a:rPr lang="vi-VN" sz="2200" dirty="0" smtClean="0">
                <a:solidFill>
                  <a:schemeClr val="tx2"/>
                </a:solidFill>
                <a:latin typeface="Arial" pitchFamily="34" charset="0"/>
                <a:cs typeface="Arial" pitchFamily="34" charset="0"/>
              </a:rPr>
              <a:t> + </a:t>
            </a:r>
            <a:r>
              <a:rPr lang="vi-VN" sz="2200" b="1" dirty="0" smtClean="0">
                <a:solidFill>
                  <a:schemeClr val="tx2"/>
                </a:solidFill>
                <a:latin typeface="Arial" pitchFamily="34" charset="0"/>
                <a:cs typeface="Arial" pitchFamily="34" charset="0"/>
              </a:rPr>
              <a:t>10 min jocuri/exersare deprinderi elementare</a:t>
            </a:r>
            <a:endParaRPr lang="vi-VN" sz="2200" dirty="0" smtClean="0">
              <a:solidFill>
                <a:schemeClr val="tx2"/>
              </a:solidFill>
              <a:latin typeface="Arial" pitchFamily="34" charset="0"/>
              <a:cs typeface="Arial" pitchFamily="34" charset="0"/>
            </a:endParaRPr>
          </a:p>
          <a:p>
            <a:pPr fontAlgn="base"/>
            <a:r>
              <a:rPr lang="vi-VN" sz="2200" b="1" dirty="0" smtClean="0">
                <a:solidFill>
                  <a:schemeClr val="tx2"/>
                </a:solidFill>
                <a:latin typeface="Arial" pitchFamily="34" charset="0"/>
                <a:cs typeface="Arial" pitchFamily="34" charset="0"/>
              </a:rPr>
              <a:t>Cum se face evaluarea?</a:t>
            </a:r>
            <a:endParaRPr lang="vi-VN" sz="2200" dirty="0" smtClean="0">
              <a:solidFill>
                <a:schemeClr val="tx2"/>
              </a:solidFill>
              <a:latin typeface="Arial" pitchFamily="34" charset="0"/>
              <a:cs typeface="Arial" pitchFamily="34" charset="0"/>
            </a:endParaRPr>
          </a:p>
          <a:p>
            <a:pPr lvl="1" fontAlgn="base">
              <a:buNone/>
            </a:pPr>
            <a:r>
              <a:rPr lang="ro-RO" dirty="0" smtClean="0">
                <a:solidFill>
                  <a:schemeClr val="tx2"/>
                </a:solidFill>
                <a:latin typeface="Arial" pitchFamily="34" charset="0"/>
                <a:cs typeface="Arial" pitchFamily="34" charset="0"/>
              </a:rPr>
              <a:t>	</a:t>
            </a:r>
            <a:r>
              <a:rPr lang="vi-VN" sz="2000" dirty="0" smtClean="0">
                <a:solidFill>
                  <a:schemeClr val="tx2"/>
                </a:solidFill>
                <a:latin typeface="Arial" pitchFamily="34" charset="0"/>
                <a:cs typeface="Arial" pitchFamily="34" charset="0"/>
              </a:rPr>
              <a:t>Sunt vizate cele cinci domenii de devoltare (dezvoltarea fizică și motrică; dezvoltarea socio-emoțională; dezvoltarea cognitivă; dezvoltarea limbajului și a comunicării; dezvoltarea capacităților și atitudinilor de  învățare) reflectate în disciplinale de studiu specifice clasei pregătitoare.</a:t>
            </a:r>
          </a:p>
          <a:p>
            <a:endParaRPr lang="ro-R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81355" y="0"/>
            <a:ext cx="11713697" cy="1200416"/>
          </a:xfrm>
        </p:spPr>
        <p:txBody>
          <a:bodyPr rtlCol="0">
            <a:normAutofit fontScale="90000"/>
          </a:bodyPr>
          <a:lstStyle/>
          <a:p>
            <a:pPr rtl="0"/>
            <a:r>
              <a:rPr lang="ro" dirty="0" smtClean="0"/>
              <a:t>	In anul școlar 201</a:t>
            </a:r>
            <a:r>
              <a:rPr lang="en-US" dirty="0" smtClean="0"/>
              <a:t>9</a:t>
            </a:r>
            <a:r>
              <a:rPr lang="ro" dirty="0" smtClean="0"/>
              <a:t>-20</a:t>
            </a:r>
            <a:r>
              <a:rPr lang="en-US" dirty="0" smtClean="0"/>
              <a:t>20</a:t>
            </a:r>
            <a:r>
              <a:rPr lang="ro" dirty="0" smtClean="0"/>
              <a:t>, școala noastră vă așteaptă cu </a:t>
            </a:r>
            <a:r>
              <a:rPr lang="ro" b="1" dirty="0" smtClean="0"/>
              <a:t>CEA MAI BUNĂ OFERTĂ </a:t>
            </a:r>
            <a:r>
              <a:rPr lang="ro" dirty="0" smtClean="0"/>
              <a:t>în privința resurselor umane:</a:t>
            </a:r>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332" t="21177" r="22355" b="16984"/>
          <a:stretch/>
        </p:blipFill>
        <p:spPr bwMode="auto">
          <a:xfrm>
            <a:off x="2794716" y="1133339"/>
            <a:ext cx="6787165" cy="559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92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44062" y="168812"/>
            <a:ext cx="10736751" cy="1336404"/>
          </a:xfrm>
        </p:spPr>
        <p:txBody>
          <a:bodyPr rtlCol="0">
            <a:normAutofit/>
          </a:bodyPr>
          <a:lstStyle/>
          <a:p>
            <a:pPr rtl="0"/>
            <a:r>
              <a:rPr lang="ro" dirty="0" smtClean="0"/>
              <a:t>	</a:t>
            </a:r>
            <a:r>
              <a:rPr lang="ro" sz="2700" dirty="0" smtClean="0">
                <a:solidFill>
                  <a:schemeClr val="tx2"/>
                </a:solidFill>
              </a:rPr>
              <a:t>Pentru anul școlar următor, ne-am propus realizarea a 4 clase pregătitoare, în limita a </a:t>
            </a:r>
            <a:r>
              <a:rPr lang="ro" sz="2700" dirty="0" smtClean="0">
                <a:solidFill>
                  <a:schemeClr val="tx2"/>
                </a:solidFill>
              </a:rPr>
              <a:t>1</a:t>
            </a:r>
            <a:r>
              <a:rPr lang="en-US" sz="2700" dirty="0" smtClean="0">
                <a:solidFill>
                  <a:schemeClr val="tx2"/>
                </a:solidFill>
              </a:rPr>
              <a:t>1</a:t>
            </a:r>
            <a:r>
              <a:rPr lang="ro" sz="2700" smtClean="0">
                <a:solidFill>
                  <a:schemeClr val="tx2"/>
                </a:solidFill>
              </a:rPr>
              <a:t>0 locuri</a:t>
            </a:r>
            <a:r>
              <a:rPr lang="ro" sz="2700" dirty="0" smtClean="0">
                <a:solidFill>
                  <a:schemeClr val="tx2"/>
                </a:solidFill>
              </a:rPr>
              <a:t>.</a:t>
            </a:r>
            <a:endParaRPr lang="ro" sz="2700" dirty="0">
              <a:solidFill>
                <a:schemeClr val="tx2"/>
              </a:solidFill>
            </a:endParaRPr>
          </a:p>
        </p:txBody>
      </p:sp>
      <p:sp>
        <p:nvSpPr>
          <p:cNvPr id="3" name="Substituent conținut 2"/>
          <p:cNvSpPr>
            <a:spLocks noGrp="1"/>
          </p:cNvSpPr>
          <p:nvPr>
            <p:ph sz="half" idx="1"/>
          </p:nvPr>
        </p:nvSpPr>
        <p:spPr>
          <a:xfrm>
            <a:off x="1603717" y="1828800"/>
            <a:ext cx="9312811" cy="3886200"/>
          </a:xfrm>
        </p:spPr>
        <p:txBody>
          <a:bodyPr rtlCol="0">
            <a:normAutofit fontScale="92500" lnSpcReduction="10000"/>
          </a:bodyPr>
          <a:lstStyle/>
          <a:p>
            <a:pPr rtl="0"/>
            <a:r>
              <a:rPr lang="ro" dirty="0" smtClean="0">
                <a:solidFill>
                  <a:schemeClr val="tx2"/>
                </a:solidFill>
                <a:latin typeface="Arial" pitchFamily="34" charset="0"/>
                <a:cs typeface="Arial" pitchFamily="34" charset="0"/>
              </a:rPr>
              <a:t>Clasele pregătitoare vor funcționa în Corpul C – corpul nou de clădire;</a:t>
            </a:r>
          </a:p>
          <a:p>
            <a:r>
              <a:rPr lang="ro" dirty="0" smtClean="0">
                <a:solidFill>
                  <a:schemeClr val="tx2"/>
                </a:solidFill>
                <a:latin typeface="Arial" pitchFamily="34" charset="0"/>
                <a:cs typeface="Arial" pitchFamily="34" charset="0"/>
              </a:rPr>
              <a:t>Sălile de clasă sunt spațioase și moderne, dotate cu laptop și videoproiector, materiale și mijloace de învățământ noi și adecvate, mobilier modular (adaptat elevilor claselor pregătitoare) și pătuțuri - pentru elevii care optează pentru programul ”Școală după școală”;</a:t>
            </a:r>
          </a:p>
          <a:p>
            <a:r>
              <a:rPr lang="ro" dirty="0" smtClean="0">
                <a:solidFill>
                  <a:schemeClr val="tx2"/>
                </a:solidFill>
                <a:latin typeface="Arial" pitchFamily="34" charset="0"/>
                <a:cs typeface="Arial" pitchFamily="34" charset="0"/>
              </a:rPr>
              <a:t>Cursurile se desfășoară dimineața, în intervalul 8.00-12.00.</a:t>
            </a:r>
          </a:p>
          <a:p>
            <a:r>
              <a:rPr lang="ro" dirty="0" smtClean="0">
                <a:solidFill>
                  <a:schemeClr val="tx2"/>
                </a:solidFill>
                <a:latin typeface="Arial" pitchFamily="34" charset="0"/>
                <a:cs typeface="Arial" pitchFamily="34" charset="0"/>
              </a:rPr>
              <a:t>Programul ”Școală după școală” se desfășoară după-amiaza, în intervalul 12.00-17.00.</a:t>
            </a:r>
            <a:r>
              <a:rPr lang="en-US" dirty="0" smtClean="0">
                <a:solidFill>
                  <a:schemeClr val="tx2"/>
                </a:solidFill>
                <a:latin typeface="Arial" pitchFamily="34" charset="0"/>
                <a:cs typeface="Arial" pitchFamily="34" charset="0"/>
              </a:rPr>
              <a:t> </a:t>
            </a:r>
            <a:r>
              <a:rPr lang="ro" dirty="0" smtClean="0">
                <a:solidFill>
                  <a:schemeClr val="tx2"/>
                </a:solidFill>
                <a:latin typeface="Arial" pitchFamily="34" charset="0"/>
                <a:cs typeface="Arial" pitchFamily="34" charset="0"/>
              </a:rPr>
              <a:t>și </a:t>
            </a:r>
            <a:r>
              <a:rPr lang="vi-VN" dirty="0" smtClean="0">
                <a:solidFill>
                  <a:schemeClr val="tx2"/>
                </a:solidFill>
                <a:latin typeface="Arial" pitchFamily="34" charset="0"/>
                <a:cs typeface="Arial" pitchFamily="34" charset="0"/>
              </a:rPr>
              <a:t>oferă copiilor servicii de supraveghere după terminarea orelor de şcoală, programe educative, asistenţă sociopedagogică,efectuarea temelor date pentru acasă şi activităţi recreative</a:t>
            </a:r>
            <a:r>
              <a:rPr lang="ro-RO" dirty="0" smtClean="0">
                <a:solidFill>
                  <a:schemeClr val="tx2"/>
                </a:solidFill>
                <a:latin typeface="Arial" pitchFamily="34" charset="0"/>
                <a:cs typeface="Arial" pitchFamily="34" charset="0"/>
              </a:rPr>
              <a:t>, </a:t>
            </a:r>
            <a:r>
              <a:rPr lang="ro" dirty="0" smtClean="0">
                <a:solidFill>
                  <a:schemeClr val="tx2"/>
                </a:solidFill>
                <a:latin typeface="Arial" pitchFamily="34" charset="0"/>
                <a:cs typeface="Arial" pitchFamily="34" charset="0"/>
              </a:rPr>
              <a:t>conform unui pachet educațional stabilit de fiecare învățător. Masa de prânz (din cadrul acestui program) se servește la Direcția Județeană pentru Tineret și Sport, Argeș.</a:t>
            </a:r>
          </a:p>
          <a:p>
            <a:pPr rtl="0"/>
            <a:endParaRPr lang="en-US" dirty="0"/>
          </a:p>
        </p:txBody>
      </p:sp>
    </p:spTree>
    <p:extLst>
      <p:ext uri="{BB962C8B-B14F-4D97-AF65-F5344CB8AC3E}">
        <p14:creationId xmlns:p14="http://schemas.microsoft.com/office/powerpoint/2010/main" val="386616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55898" y="337929"/>
            <a:ext cx="9372600" cy="630573"/>
          </a:xfrm>
        </p:spPr>
        <p:txBody>
          <a:bodyPr/>
          <a:lstStyle/>
          <a:p>
            <a:r>
              <a:rPr lang="ro-RO" dirty="0" smtClean="0">
                <a:solidFill>
                  <a:schemeClr val="tx2"/>
                </a:solidFill>
              </a:rPr>
              <a:t>Etape premergătoare înscrierii</a:t>
            </a:r>
            <a:endParaRPr lang="ro-RO" dirty="0">
              <a:solidFill>
                <a:schemeClr val="tx2"/>
              </a:solidFill>
            </a:endParaRPr>
          </a:p>
        </p:txBody>
      </p:sp>
      <p:sp>
        <p:nvSpPr>
          <p:cNvPr id="3" name="Substituent conținut 2"/>
          <p:cNvSpPr>
            <a:spLocks noGrp="1"/>
          </p:cNvSpPr>
          <p:nvPr>
            <p:ph sz="half" idx="1"/>
          </p:nvPr>
        </p:nvSpPr>
        <p:spPr>
          <a:xfrm>
            <a:off x="1364151" y="1371600"/>
            <a:ext cx="4817988" cy="4731026"/>
          </a:xfrm>
        </p:spPr>
        <p:txBody>
          <a:bodyPr>
            <a:normAutofit fontScale="85000" lnSpcReduction="20000"/>
          </a:bodyPr>
          <a:lstStyle/>
          <a:p>
            <a:endParaRPr lang="ro-RO" b="1" dirty="0" smtClean="0">
              <a:solidFill>
                <a:schemeClr val="tx2"/>
              </a:solidFill>
            </a:endParaRPr>
          </a:p>
          <a:p>
            <a:r>
              <a:rPr lang="en-US" b="1" dirty="0" smtClean="0">
                <a:solidFill>
                  <a:schemeClr val="tx2"/>
                </a:solidFill>
                <a:latin typeface="Arial" pitchFamily="34" charset="0"/>
                <a:cs typeface="Arial" pitchFamily="34" charset="0"/>
              </a:rPr>
              <a:t>28</a:t>
            </a:r>
            <a:r>
              <a:rPr lang="ro-RO" b="1" dirty="0" smtClean="0">
                <a:solidFill>
                  <a:schemeClr val="tx2"/>
                </a:solidFill>
                <a:latin typeface="Arial" pitchFamily="34" charset="0"/>
                <a:cs typeface="Arial" pitchFamily="34" charset="0"/>
              </a:rPr>
              <a:t> </a:t>
            </a:r>
            <a:r>
              <a:rPr lang="en-US" b="1" dirty="0" err="1" smtClean="0">
                <a:solidFill>
                  <a:schemeClr val="tx2"/>
                </a:solidFill>
                <a:latin typeface="Arial" pitchFamily="34" charset="0"/>
                <a:cs typeface="Arial" pitchFamily="34" charset="0"/>
              </a:rPr>
              <a:t>Februar</a:t>
            </a:r>
            <a:r>
              <a:rPr lang="ro-RO" b="1" dirty="0" smtClean="0">
                <a:solidFill>
                  <a:schemeClr val="tx2"/>
                </a:solidFill>
                <a:latin typeface="Arial" pitchFamily="34" charset="0"/>
                <a:cs typeface="Arial" pitchFamily="34" charset="0"/>
              </a:rPr>
              <a:t>ie 2019– ”Ziua portilor deschise ”</a:t>
            </a:r>
            <a:br>
              <a:rPr lang="ro-RO" b="1" dirty="0" smtClean="0">
                <a:solidFill>
                  <a:schemeClr val="tx2"/>
                </a:solidFill>
                <a:latin typeface="Arial" pitchFamily="34" charset="0"/>
                <a:cs typeface="Arial" pitchFamily="34" charset="0"/>
              </a:rPr>
            </a:br>
            <a:endParaRPr lang="ro-RO" b="1" dirty="0" smtClean="0">
              <a:solidFill>
                <a:schemeClr val="tx2"/>
              </a:solidFill>
              <a:latin typeface="Arial" pitchFamily="34" charset="0"/>
              <a:cs typeface="Arial" pitchFamily="34" charset="0"/>
            </a:endParaRPr>
          </a:p>
          <a:p>
            <a:r>
              <a:rPr lang="ro-RO" b="1" dirty="0" smtClean="0">
                <a:solidFill>
                  <a:schemeClr val="tx2"/>
                </a:solidFill>
                <a:latin typeface="Arial" pitchFamily="34" charset="0"/>
                <a:cs typeface="Arial" pitchFamily="34" charset="0"/>
              </a:rPr>
              <a:t>26 februarie-20 martie 2019  -  Realizarea evaluării dezvoltarii  psihosomatice,  la solicitarea parintilor</a:t>
            </a:r>
            <a:endParaRPr lang="en-US" b="1" dirty="0" smtClean="0">
              <a:solidFill>
                <a:schemeClr val="tx2"/>
              </a:solidFill>
              <a:latin typeface="Arial" pitchFamily="34" charset="0"/>
              <a:cs typeface="Arial" pitchFamily="34" charset="0"/>
            </a:endParaRPr>
          </a:p>
          <a:p>
            <a:pPr marL="45720" indent="0">
              <a:buNone/>
            </a:pPr>
            <a:endParaRPr lang="ro-RO" b="1" dirty="0" smtClean="0">
              <a:solidFill>
                <a:schemeClr val="tx2"/>
              </a:solidFill>
              <a:latin typeface="Arial" pitchFamily="34" charset="0"/>
              <a:cs typeface="Arial" pitchFamily="34" charset="0"/>
            </a:endParaRPr>
          </a:p>
          <a:p>
            <a:r>
              <a:rPr lang="ro-RO" b="1" dirty="0" smtClean="0">
                <a:solidFill>
                  <a:schemeClr val="tx2"/>
                </a:solidFill>
                <a:latin typeface="Arial" pitchFamily="34" charset="0"/>
                <a:cs typeface="Arial" pitchFamily="34" charset="0"/>
              </a:rPr>
              <a:t>25 martie 2019 - Transmiterea catre centrele judetene de resurse si asistenta educationala a rezultatului evaluarii psihosomatice</a:t>
            </a:r>
            <a:endParaRPr lang="ro-RO" dirty="0">
              <a:latin typeface="Arial" pitchFamily="34" charset="0"/>
              <a:cs typeface="Arial" pitchFamily="34" charset="0"/>
            </a:endParaRPr>
          </a:p>
        </p:txBody>
      </p:sp>
      <p:sp>
        <p:nvSpPr>
          <p:cNvPr id="4" name="Substituent conținut 3"/>
          <p:cNvSpPr>
            <a:spLocks noGrp="1"/>
          </p:cNvSpPr>
          <p:nvPr>
            <p:ph sz="half" idx="2"/>
          </p:nvPr>
        </p:nvSpPr>
        <p:spPr>
          <a:xfrm>
            <a:off x="6380922" y="1391478"/>
            <a:ext cx="5199891" cy="4323522"/>
          </a:xfrm>
        </p:spPr>
        <p:txBody>
          <a:bodyPr>
            <a:normAutofit fontScale="85000" lnSpcReduction="20000"/>
          </a:bodyPr>
          <a:lstStyle/>
          <a:p>
            <a:r>
              <a:rPr lang="ro-RO" sz="2400" b="1" dirty="0" smtClean="0">
                <a:solidFill>
                  <a:schemeClr val="tx2"/>
                </a:solidFill>
                <a:latin typeface="Arial" pitchFamily="34" charset="0"/>
                <a:cs typeface="Arial" pitchFamily="34" charset="0"/>
              </a:rPr>
              <a:t>Documente necesare înscrierii:</a:t>
            </a:r>
          </a:p>
          <a:p>
            <a:pPr marL="502920" indent="-457200">
              <a:buAutoNum type="arabicPeriod"/>
            </a:pPr>
            <a:r>
              <a:rPr lang="vi-VN" b="1" i="1" dirty="0" smtClean="0">
                <a:solidFill>
                  <a:schemeClr val="tx2"/>
                </a:solidFill>
                <a:latin typeface="Arial" pitchFamily="34" charset="0"/>
                <a:cs typeface="Arial" pitchFamily="34" charset="0"/>
              </a:rPr>
              <a:t>o fotocopie a actului de identitate propriu </a:t>
            </a:r>
            <a:r>
              <a:rPr lang="en-US" b="1" i="1" dirty="0" smtClean="0">
                <a:solidFill>
                  <a:schemeClr val="tx2"/>
                </a:solidFill>
                <a:latin typeface="Arial" pitchFamily="34" charset="0"/>
                <a:cs typeface="Arial" pitchFamily="34" charset="0"/>
              </a:rPr>
              <a:t> </a:t>
            </a:r>
            <a:r>
              <a:rPr lang="vi-VN" b="1" i="1" dirty="0" smtClean="0">
                <a:solidFill>
                  <a:schemeClr val="tx2"/>
                </a:solidFill>
                <a:latin typeface="Arial" pitchFamily="34" charset="0"/>
                <a:cs typeface="Arial" pitchFamily="34" charset="0"/>
              </a:rPr>
              <a:t>al părintelui;</a:t>
            </a:r>
            <a:endParaRPr lang="ro-RO" b="1" i="1" dirty="0" smtClean="0">
              <a:solidFill>
                <a:schemeClr val="tx2"/>
              </a:solidFill>
              <a:latin typeface="Arial" pitchFamily="34" charset="0"/>
              <a:cs typeface="Arial" pitchFamily="34" charset="0"/>
            </a:endParaRPr>
          </a:p>
          <a:p>
            <a:pPr marL="502920" indent="-457200">
              <a:buAutoNum type="arabicPeriod"/>
            </a:pPr>
            <a:r>
              <a:rPr lang="vi-VN" b="1" i="1" dirty="0" smtClean="0">
                <a:solidFill>
                  <a:schemeClr val="tx2"/>
                </a:solidFill>
                <a:latin typeface="Arial" pitchFamily="34" charset="0"/>
                <a:cs typeface="Arial" pitchFamily="34" charset="0"/>
              </a:rPr>
              <a:t>o fotocopie a certificatului de naștere al copilului;</a:t>
            </a:r>
            <a:endParaRPr lang="ro-RO" b="1" i="1" dirty="0" smtClean="0">
              <a:solidFill>
                <a:schemeClr val="tx2"/>
              </a:solidFill>
              <a:latin typeface="Arial" pitchFamily="34" charset="0"/>
              <a:cs typeface="Arial" pitchFamily="34" charset="0"/>
            </a:endParaRPr>
          </a:p>
          <a:p>
            <a:pPr marL="502920" indent="-457200">
              <a:buAutoNum type="arabicPeriod"/>
            </a:pPr>
            <a:r>
              <a:rPr lang="vi-VN" b="1" i="1" dirty="0" smtClean="0">
                <a:solidFill>
                  <a:schemeClr val="tx2"/>
                </a:solidFill>
                <a:latin typeface="Arial" pitchFamily="34" charset="0"/>
                <a:cs typeface="Arial" pitchFamily="34" charset="0"/>
              </a:rPr>
              <a:t>o copie a documentului prin care CJRAE/CMBRAE comunică rezultatul pozitiv al evaluării dezvoltării psihosomatice a copilului (în cazul în care cererea-tip de înscriere este completată pentru un copil care împlinește vârsta de 6 ani în perioada 1 septembrie – 31 decembrie 201</a:t>
            </a:r>
            <a:r>
              <a:rPr lang="ro-RO" b="1" i="1" dirty="0" smtClean="0">
                <a:solidFill>
                  <a:schemeClr val="tx2"/>
                </a:solidFill>
                <a:latin typeface="Arial" pitchFamily="34" charset="0"/>
                <a:cs typeface="Arial" pitchFamily="34" charset="0"/>
              </a:rPr>
              <a:t>9</a:t>
            </a:r>
            <a:r>
              <a:rPr lang="en-US" b="1" i="1" dirty="0" smtClean="0">
                <a:solidFill>
                  <a:schemeClr val="tx2"/>
                </a:solidFill>
                <a:latin typeface="Arial" pitchFamily="34" charset="0"/>
                <a:cs typeface="Arial" pitchFamily="34" charset="0"/>
              </a:rPr>
              <a:t>  </a:t>
            </a:r>
            <a:r>
              <a:rPr lang="vi-VN" b="1" i="1" dirty="0" smtClean="0">
                <a:solidFill>
                  <a:schemeClr val="tx2"/>
                </a:solidFill>
                <a:latin typeface="Arial" pitchFamily="34" charset="0"/>
                <a:cs typeface="Arial" pitchFamily="34" charset="0"/>
              </a:rPr>
              <a:t>i</a:t>
            </a:r>
            <a:r>
              <a:rPr lang="en-US" b="1" i="1" dirty="0" smtClean="0">
                <a:solidFill>
                  <a:schemeClr val="tx2"/>
                </a:solidFill>
                <a:latin typeface="Arial" pitchFamily="34" charset="0"/>
                <a:cs typeface="Arial" pitchFamily="34" charset="0"/>
              </a:rPr>
              <a:t>n</a:t>
            </a:r>
            <a:r>
              <a:rPr lang="vi-VN" b="1" i="1" dirty="0" smtClean="0">
                <a:solidFill>
                  <a:schemeClr val="tx2"/>
                </a:solidFill>
                <a:latin typeface="Arial" pitchFamily="34" charset="0"/>
                <a:cs typeface="Arial" pitchFamily="34" charset="0"/>
              </a:rPr>
              <a:t>clusiv);</a:t>
            </a:r>
            <a:endParaRPr lang="ro-RO" b="1" i="1" dirty="0" smtClean="0">
              <a:solidFill>
                <a:schemeClr val="tx2"/>
              </a:solidFill>
              <a:latin typeface="Arial" pitchFamily="34" charset="0"/>
              <a:cs typeface="Arial" pitchFamily="34" charset="0"/>
            </a:endParaRPr>
          </a:p>
          <a:p>
            <a:pPr marL="502920" indent="-457200">
              <a:buAutoNum type="arabicPeriod"/>
            </a:pPr>
            <a:r>
              <a:rPr lang="vi-VN" b="1" i="1" dirty="0" smtClean="0">
                <a:solidFill>
                  <a:schemeClr val="tx2"/>
                </a:solidFill>
                <a:latin typeface="Arial" pitchFamily="34" charset="0"/>
                <a:cs typeface="Arial" pitchFamily="34" charset="0"/>
              </a:rPr>
              <a:t>documente care dovedesc îndeplinirea criteriilor de departajare (în cazul în care se solicită înscrierea la altă unitate de învățământ decât </a:t>
            </a:r>
            <a:r>
              <a:rPr lang="en-US" b="1" i="1" dirty="0" smtClean="0">
                <a:solidFill>
                  <a:schemeClr val="tx2"/>
                </a:solidFill>
                <a:latin typeface="Arial" pitchFamily="34" charset="0"/>
                <a:cs typeface="Arial" pitchFamily="34" charset="0"/>
              </a:rPr>
              <a:t> </a:t>
            </a:r>
            <a:r>
              <a:rPr lang="vi-VN" b="1" i="1" dirty="0" smtClean="0">
                <a:solidFill>
                  <a:schemeClr val="tx2"/>
                </a:solidFill>
                <a:latin typeface="Arial" pitchFamily="34" charset="0"/>
                <a:cs typeface="Arial" pitchFamily="34" charset="0"/>
              </a:rPr>
              <a:t>școala de circumscripție).</a:t>
            </a:r>
            <a:endParaRPr lang="ro-RO" b="1" dirty="0">
              <a:solidFill>
                <a:schemeClr val="tx2"/>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287048" y="245165"/>
            <a:ext cx="10070065" cy="1200416"/>
          </a:xfrm>
        </p:spPr>
        <p:txBody>
          <a:bodyPr>
            <a:normAutofit fontScale="90000"/>
          </a:bodyPr>
          <a:lstStyle/>
          <a:p>
            <a:r>
              <a:rPr lang="ro-RO" b="1" dirty="0" smtClean="0"/>
              <a:t/>
            </a:r>
            <a:br>
              <a:rPr lang="ro-RO" b="1" dirty="0" smtClean="0"/>
            </a:br>
            <a:r>
              <a:rPr lang="vi-VN" b="1" dirty="0" smtClean="0"/>
              <a:t>Criteriile </a:t>
            </a:r>
            <a:r>
              <a:rPr lang="ro-RO" b="1" dirty="0" smtClean="0"/>
              <a:t> </a:t>
            </a:r>
            <a:r>
              <a:rPr lang="vi-VN" b="1" dirty="0" smtClean="0"/>
              <a:t>generale de departajare </a:t>
            </a:r>
            <a:r>
              <a:rPr lang="ro-RO" b="1" dirty="0" smtClean="0"/>
              <a:t> (</a:t>
            </a:r>
            <a:r>
              <a:rPr lang="vi-VN" b="1" dirty="0" smtClean="0"/>
              <a:t>art. 10. – (2)</a:t>
            </a:r>
            <a:r>
              <a:rPr lang="ro-RO" b="1" dirty="0" smtClean="0"/>
              <a:t>)</a:t>
            </a:r>
            <a:r>
              <a:rPr lang="vi-VN" b="1" dirty="0" smtClean="0"/>
              <a:t>:</a:t>
            </a:r>
            <a:r>
              <a:rPr lang="vi-VN" dirty="0" smtClean="0"/>
              <a:t/>
            </a:r>
            <a:br>
              <a:rPr lang="vi-VN" dirty="0" smtClean="0"/>
            </a:br>
            <a:endParaRPr lang="ro-RO" dirty="0"/>
          </a:p>
        </p:txBody>
      </p:sp>
      <p:sp>
        <p:nvSpPr>
          <p:cNvPr id="3" name="Substituent conținut 2"/>
          <p:cNvSpPr>
            <a:spLocks noGrp="1"/>
          </p:cNvSpPr>
          <p:nvPr>
            <p:ph sz="half" idx="1"/>
          </p:nvPr>
        </p:nvSpPr>
        <p:spPr>
          <a:xfrm>
            <a:off x="974034" y="1391479"/>
            <a:ext cx="10734261" cy="4750904"/>
          </a:xfrm>
        </p:spPr>
        <p:txBody>
          <a:bodyPr>
            <a:normAutofit fontScale="92500" lnSpcReduction="10000"/>
          </a:bodyPr>
          <a:lstStyle/>
          <a:p>
            <a:pPr marL="45720" indent="0" algn="just" fontAlgn="base">
              <a:buNone/>
            </a:pPr>
            <a:r>
              <a:rPr lang="vi-VN" dirty="0" smtClean="0">
                <a:latin typeface="Arial" pitchFamily="34" charset="0"/>
                <a:cs typeface="Arial" pitchFamily="34" charset="0"/>
              </a:rPr>
              <a:t>a</a:t>
            </a:r>
            <a:r>
              <a:rPr lang="vi-VN" b="1" dirty="0" smtClean="0">
                <a:latin typeface="Arial" pitchFamily="34" charset="0"/>
                <a:cs typeface="Arial" pitchFamily="34" charset="0"/>
              </a:rPr>
              <a:t>) existența unui certificat medical de încadrare în grad de handicap a copilului;</a:t>
            </a:r>
            <a:r>
              <a:rPr lang="en-US" b="1" dirty="0" smtClean="0">
                <a:latin typeface="Arial" pitchFamily="34" charset="0"/>
                <a:cs typeface="Arial" pitchFamily="34" charset="0"/>
              </a:rPr>
              <a:t>	</a:t>
            </a:r>
            <a:r>
              <a:rPr lang="vi-VN" b="1" dirty="0" smtClean="0">
                <a:latin typeface="Arial" pitchFamily="34" charset="0"/>
                <a:cs typeface="Arial" pitchFamily="34" charset="0"/>
              </a:rPr>
              <a:t/>
            </a:r>
            <a:br>
              <a:rPr lang="vi-VN" b="1" dirty="0" smtClean="0">
                <a:latin typeface="Arial" pitchFamily="34" charset="0"/>
                <a:cs typeface="Arial" pitchFamily="34" charset="0"/>
              </a:rPr>
            </a:br>
            <a:r>
              <a:rPr lang="en-US" b="1" dirty="0" smtClean="0">
                <a:latin typeface="Arial" pitchFamily="34" charset="0"/>
                <a:cs typeface="Arial" pitchFamily="34" charset="0"/>
              </a:rPr>
              <a:t>    </a:t>
            </a:r>
            <a:r>
              <a:rPr lang="vi-VN" b="1" dirty="0" smtClean="0">
                <a:latin typeface="Arial" pitchFamily="34" charset="0"/>
                <a:cs typeface="Arial" pitchFamily="34" charset="0"/>
              </a:rPr>
              <a:t>b) existența unui document care dovedește că este orfan de ambii părinți. Situația copilului care provine de la o casă de copii/un centru de plasament/plasament familial se asimilează situației copilului orfan de ambii părinți;</a:t>
            </a:r>
            <a:r>
              <a:rPr lang="en-US" b="1" dirty="0" smtClean="0">
                <a:latin typeface="Arial" pitchFamily="34" charset="0"/>
                <a:cs typeface="Arial" pitchFamily="34" charset="0"/>
              </a:rPr>
              <a:t> 					</a:t>
            </a:r>
            <a:r>
              <a:rPr lang="vi-VN" b="1" dirty="0" smtClean="0">
                <a:latin typeface="Arial" pitchFamily="34" charset="0"/>
                <a:cs typeface="Arial" pitchFamily="34" charset="0"/>
              </a:rPr>
              <a:t/>
            </a:r>
            <a:br>
              <a:rPr lang="vi-VN" b="1" dirty="0" smtClean="0">
                <a:latin typeface="Arial" pitchFamily="34" charset="0"/>
                <a:cs typeface="Arial" pitchFamily="34" charset="0"/>
              </a:rPr>
            </a:br>
            <a:r>
              <a:rPr lang="en-US" b="1" dirty="0" smtClean="0">
                <a:latin typeface="Arial" pitchFamily="34" charset="0"/>
                <a:cs typeface="Arial" pitchFamily="34" charset="0"/>
              </a:rPr>
              <a:t>    </a:t>
            </a:r>
            <a:r>
              <a:rPr lang="vi-VN" b="1" dirty="0" smtClean="0">
                <a:latin typeface="Arial" pitchFamily="34" charset="0"/>
                <a:cs typeface="Arial" pitchFamily="34" charset="0"/>
              </a:rPr>
              <a:t>c) existența unui document care dovedește că este orfan de un singur părinte;</a:t>
            </a:r>
            <a:br>
              <a:rPr lang="vi-VN" b="1" dirty="0" smtClean="0">
                <a:latin typeface="Arial" pitchFamily="34" charset="0"/>
                <a:cs typeface="Arial" pitchFamily="34" charset="0"/>
              </a:rPr>
            </a:br>
            <a:r>
              <a:rPr lang="en-US" b="1" dirty="0" smtClean="0">
                <a:latin typeface="Arial" pitchFamily="34" charset="0"/>
                <a:cs typeface="Arial" pitchFamily="34" charset="0"/>
              </a:rPr>
              <a:t>    </a:t>
            </a:r>
            <a:r>
              <a:rPr lang="vi-VN" b="1" dirty="0" smtClean="0">
                <a:latin typeface="Arial" pitchFamily="34" charset="0"/>
                <a:cs typeface="Arial" pitchFamily="34" charset="0"/>
              </a:rPr>
              <a:t>d) existența unui frate/a unei surori înmatriculat/înmatriculate în unitatea de învățământ respectivă</a:t>
            </a:r>
          </a:p>
          <a:p>
            <a:pPr algn="just" fontAlgn="base"/>
            <a:r>
              <a:rPr lang="vi-VN" i="1" dirty="0" smtClean="0">
                <a:solidFill>
                  <a:schemeClr val="tx2"/>
                </a:solidFill>
                <a:latin typeface="Arial" pitchFamily="34" charset="0"/>
                <a:cs typeface="Arial" pitchFamily="34" charset="0"/>
              </a:rPr>
              <a:t>În cazul în care numărul cererilor de înscriere primite de la părinți din afara circumscripției școlare este mai mare decât numărul de locuri libere, repartizarea copiilor se face în ordinea descrescătoare a numărului de criterii generale de departajare cumulate de către fiecare copil: se repartizează la început copiii care îndeplinesc trei dintre criteriile generale, apoi copiii care îndeplinesc două dintre criterii și, în final, copiii care îndeplinesc doar unul dintre criteriile generale. La stabilirea numărului maxim de criterii generale de departajare pe care le poate îndeplini un copil s-a ținut seama de faptul că un copil poate îndeplini cel mult 3 criterii generale, întrucât criteriul menționat la lit. b) nu poate fi îndeplinit simultan cu criteriul menționat la lit. c). Criteriile specifice de departajare sunt elaborate de fiecare unitate de învățământ și se aplică după aplicarea criteriilor generale menționate. Pentru criteriile specifice stabilite, unitatea de învățământ va indica documentele doveditoare pe care părintele trebuie să le depună în momentul completării/validării cererii-tip de înscriere.</a:t>
            </a:r>
            <a:endParaRPr lang="vi-VN" dirty="0" smtClean="0">
              <a:solidFill>
                <a:schemeClr val="tx2"/>
              </a:solidFill>
              <a:latin typeface="Arial" pitchFamily="34" charset="0"/>
              <a:cs typeface="Arial" pitchFamily="34" charset="0"/>
            </a:endParaRPr>
          </a:p>
          <a:p>
            <a:endParaRPr lang="ro-R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132114" y="377688"/>
            <a:ext cx="9768115" cy="5909310"/>
          </a:xfrm>
          <a:prstGeom prst="rect">
            <a:avLst/>
          </a:prstGeom>
        </p:spPr>
        <p:txBody>
          <a:bodyPr wrap="square">
            <a:spAutoFit/>
          </a:bodyPr>
          <a:lstStyle/>
          <a:p>
            <a:r>
              <a:rPr lang="ro-RO" b="1" dirty="0" smtClean="0">
                <a:solidFill>
                  <a:schemeClr val="tx2"/>
                </a:solidFill>
              </a:rPr>
              <a:t>PRIMA  ETAPĂ DE ÎNSCRIERE</a:t>
            </a:r>
            <a:br>
              <a:rPr lang="ro-RO" b="1" dirty="0" smtClean="0">
                <a:solidFill>
                  <a:schemeClr val="tx2"/>
                </a:solidFill>
              </a:rPr>
            </a:br>
            <a:r>
              <a:rPr lang="ro-RO" b="1" dirty="0" smtClean="0">
                <a:solidFill>
                  <a:schemeClr val="tx2"/>
                </a:solidFill>
              </a:rPr>
              <a:t/>
            </a:r>
            <a:br>
              <a:rPr lang="ro-RO" b="1" dirty="0" smtClean="0">
                <a:solidFill>
                  <a:schemeClr val="tx2"/>
                </a:solidFill>
              </a:rPr>
            </a:br>
            <a:r>
              <a:rPr lang="ro-RO" b="1" dirty="0" smtClean="0">
                <a:solidFill>
                  <a:schemeClr val="tx2"/>
                </a:solidFill>
                <a:latin typeface="Arial" pitchFamily="34" charset="0"/>
                <a:cs typeface="Arial" pitchFamily="34" charset="0"/>
              </a:rPr>
              <a:t>4-22 martie 2019 - Completarea de către parinti , on-line sau la unitatea de învățământ, a cererilor-tip de inscriere a copiilor in clasa pregatitoare. Cererile trebuie validate la scoala la care se solicita inscrierea copiilor, </a:t>
            </a:r>
            <a:r>
              <a:rPr lang="en-US" b="1" dirty="0" smtClean="0">
                <a:solidFill>
                  <a:schemeClr val="tx2"/>
                </a:solidFill>
                <a:latin typeface="Arial" pitchFamily="34" charset="0"/>
                <a:cs typeface="Arial" pitchFamily="34" charset="0"/>
              </a:rPr>
              <a:t> </a:t>
            </a:r>
            <a:r>
              <a:rPr lang="ro-RO" b="1" dirty="0" smtClean="0">
                <a:solidFill>
                  <a:schemeClr val="tx2"/>
                </a:solidFill>
                <a:latin typeface="Arial" pitchFamily="34" charset="0"/>
                <a:cs typeface="Arial" pitchFamily="34" charset="0"/>
              </a:rPr>
              <a:t>de luni pana vineri </a:t>
            </a:r>
            <a:r>
              <a:rPr lang="en-US" b="1" dirty="0" smtClean="0">
                <a:solidFill>
                  <a:schemeClr val="tx2"/>
                </a:solidFill>
                <a:latin typeface="Arial" pitchFamily="34" charset="0"/>
                <a:cs typeface="Arial" pitchFamily="34" charset="0"/>
              </a:rPr>
              <a:t>, </a:t>
            </a:r>
            <a:r>
              <a:rPr lang="ro-RO" b="1" dirty="0" smtClean="0">
                <a:solidFill>
                  <a:schemeClr val="tx2"/>
                </a:solidFill>
                <a:latin typeface="Arial" pitchFamily="34" charset="0"/>
                <a:cs typeface="Arial" pitchFamily="34" charset="0"/>
              </a:rPr>
              <a:t>intre orele 8:00-18:00</a:t>
            </a:r>
            <a:br>
              <a:rPr lang="ro-RO" b="1" dirty="0" smtClean="0">
                <a:solidFill>
                  <a:schemeClr val="tx2"/>
                </a:solidFill>
                <a:latin typeface="Arial" pitchFamily="34" charset="0"/>
                <a:cs typeface="Arial" pitchFamily="34" charset="0"/>
              </a:rPr>
            </a:br>
            <a:r>
              <a:rPr lang="ro-RO" b="1" dirty="0" smtClean="0">
                <a:solidFill>
                  <a:schemeClr val="tx2"/>
                </a:solidFill>
                <a:latin typeface="Arial" pitchFamily="34" charset="0"/>
                <a:cs typeface="Arial" pitchFamily="34" charset="0"/>
              </a:rPr>
              <a:t/>
            </a:r>
            <a:br>
              <a:rPr lang="ro-RO" b="1" dirty="0" smtClean="0">
                <a:solidFill>
                  <a:schemeClr val="tx2"/>
                </a:solidFill>
                <a:latin typeface="Arial" pitchFamily="34" charset="0"/>
                <a:cs typeface="Arial" pitchFamily="34" charset="0"/>
              </a:rPr>
            </a:br>
            <a:r>
              <a:rPr lang="vi-VN" b="1" dirty="0" smtClean="0">
                <a:solidFill>
                  <a:schemeClr val="tx2"/>
                </a:solidFill>
                <a:latin typeface="Arial" pitchFamily="34" charset="0"/>
                <a:cs typeface="Arial" pitchFamily="34" charset="0"/>
              </a:rPr>
              <a:t>2</a:t>
            </a:r>
            <a:r>
              <a:rPr lang="ro-RO" b="1" dirty="0" smtClean="0">
                <a:solidFill>
                  <a:schemeClr val="tx2"/>
                </a:solidFill>
                <a:latin typeface="Arial" pitchFamily="34" charset="0"/>
                <a:cs typeface="Arial" pitchFamily="34" charset="0"/>
              </a:rPr>
              <a:t>5</a:t>
            </a:r>
            <a:r>
              <a:rPr lang="vi-VN" b="1" dirty="0" smtClean="0">
                <a:solidFill>
                  <a:schemeClr val="tx2"/>
                </a:solidFill>
                <a:latin typeface="Arial" pitchFamily="34" charset="0"/>
                <a:cs typeface="Arial" pitchFamily="34" charset="0"/>
              </a:rPr>
              <a:t> martie 201</a:t>
            </a:r>
            <a:r>
              <a:rPr lang="ro-RO" b="1" dirty="0" smtClean="0">
                <a:solidFill>
                  <a:schemeClr val="tx2"/>
                </a:solidFill>
                <a:latin typeface="Arial" pitchFamily="34" charset="0"/>
                <a:cs typeface="Arial" pitchFamily="34" charset="0"/>
              </a:rPr>
              <a:t>9-</a:t>
            </a:r>
            <a:r>
              <a:rPr lang="vi-VN" b="1" dirty="0" smtClean="0">
                <a:solidFill>
                  <a:schemeClr val="tx2"/>
                </a:solidFill>
                <a:latin typeface="Arial" pitchFamily="34" charset="0"/>
                <a:cs typeface="Arial" pitchFamily="34" charset="0"/>
              </a:rPr>
              <a:t> Repartizarea la scoala de circumscriptie a copiilor ai caror parinti au solicitat acest lucru in cererea-tip de inscriere</a:t>
            </a:r>
            <a:endParaRPr lang="ro-RO" b="1" dirty="0" smtClean="0">
              <a:solidFill>
                <a:schemeClr val="tx2"/>
              </a:solidFill>
              <a:latin typeface="Arial" pitchFamily="34" charset="0"/>
              <a:cs typeface="Arial" pitchFamily="34" charset="0"/>
            </a:endParaRPr>
          </a:p>
          <a:p>
            <a:r>
              <a:rPr lang="vi-VN" b="1" dirty="0" smtClean="0">
                <a:solidFill>
                  <a:schemeClr val="tx2"/>
                </a:solidFill>
                <a:latin typeface="Arial" pitchFamily="34" charset="0"/>
                <a:cs typeface="Arial" pitchFamily="34" charset="0"/>
              </a:rPr>
              <a:t/>
            </a:r>
            <a:br>
              <a:rPr lang="vi-VN" b="1" dirty="0" smtClean="0">
                <a:solidFill>
                  <a:schemeClr val="tx2"/>
                </a:solidFill>
                <a:latin typeface="Arial" pitchFamily="34" charset="0"/>
                <a:cs typeface="Arial" pitchFamily="34" charset="0"/>
              </a:rPr>
            </a:br>
            <a:r>
              <a:rPr lang="vi-VN" b="1" dirty="0" smtClean="0">
                <a:solidFill>
                  <a:schemeClr val="tx2"/>
                </a:solidFill>
                <a:latin typeface="Arial" pitchFamily="34" charset="0"/>
                <a:cs typeface="Arial" pitchFamily="34" charset="0"/>
              </a:rPr>
              <a:t>2</a:t>
            </a:r>
            <a:r>
              <a:rPr lang="ro-RO" b="1" dirty="0" smtClean="0">
                <a:solidFill>
                  <a:schemeClr val="tx2"/>
                </a:solidFill>
                <a:latin typeface="Arial" pitchFamily="34" charset="0"/>
                <a:cs typeface="Arial" pitchFamily="34" charset="0"/>
              </a:rPr>
              <a:t>6</a:t>
            </a:r>
            <a:r>
              <a:rPr lang="vi-VN" b="1" dirty="0" smtClean="0">
                <a:solidFill>
                  <a:schemeClr val="tx2"/>
                </a:solidFill>
                <a:latin typeface="Arial" pitchFamily="34" charset="0"/>
                <a:cs typeface="Arial" pitchFamily="34" charset="0"/>
              </a:rPr>
              <a:t>-2</a:t>
            </a:r>
            <a:r>
              <a:rPr lang="ro-RO" b="1" dirty="0" smtClean="0">
                <a:solidFill>
                  <a:schemeClr val="tx2"/>
                </a:solidFill>
                <a:latin typeface="Arial" pitchFamily="34" charset="0"/>
                <a:cs typeface="Arial" pitchFamily="34" charset="0"/>
              </a:rPr>
              <a:t>7</a:t>
            </a:r>
            <a:r>
              <a:rPr lang="vi-VN" b="1" dirty="0" smtClean="0">
                <a:solidFill>
                  <a:schemeClr val="tx2"/>
                </a:solidFill>
                <a:latin typeface="Arial" pitchFamily="34" charset="0"/>
                <a:cs typeface="Arial" pitchFamily="34" charset="0"/>
              </a:rPr>
              <a:t>martie 201</a:t>
            </a:r>
            <a:r>
              <a:rPr lang="ro-RO" b="1" dirty="0" smtClean="0">
                <a:solidFill>
                  <a:schemeClr val="tx2"/>
                </a:solidFill>
                <a:latin typeface="Arial" pitchFamily="34" charset="0"/>
                <a:cs typeface="Arial" pitchFamily="34" charset="0"/>
              </a:rPr>
              <a:t>9</a:t>
            </a:r>
            <a:r>
              <a:rPr lang="vi-VN" b="1" dirty="0" smtClean="0">
                <a:solidFill>
                  <a:schemeClr val="tx2"/>
                </a:solidFill>
                <a:latin typeface="Arial" pitchFamily="34" charset="0"/>
                <a:cs typeface="Arial" pitchFamily="34" charset="0"/>
              </a:rPr>
              <a:t> </a:t>
            </a:r>
            <a:r>
              <a:rPr lang="ro-RO" b="1" dirty="0" smtClean="0">
                <a:solidFill>
                  <a:schemeClr val="tx2"/>
                </a:solidFill>
                <a:latin typeface="Arial" pitchFamily="34" charset="0"/>
                <a:cs typeface="Arial" pitchFamily="34" charset="0"/>
              </a:rPr>
              <a:t>-</a:t>
            </a:r>
            <a:r>
              <a:rPr lang="en-US" b="1" dirty="0" smtClean="0">
                <a:solidFill>
                  <a:schemeClr val="tx2"/>
                </a:solidFill>
                <a:latin typeface="Arial" pitchFamily="34" charset="0"/>
                <a:cs typeface="Arial" pitchFamily="34" charset="0"/>
              </a:rPr>
              <a:t> </a:t>
            </a:r>
            <a:r>
              <a:rPr lang="vi-VN" b="1" dirty="0" smtClean="0">
                <a:solidFill>
                  <a:schemeClr val="tx2"/>
                </a:solidFill>
                <a:latin typeface="Arial" pitchFamily="34" charset="0"/>
                <a:cs typeface="Arial" pitchFamily="34" charset="0"/>
              </a:rPr>
              <a:t>Admiterea sau respingerea cererilor de inscriere la alte scoli decat cele de circumscriptie, la nivelul comisiei de înscriere din unitățile de învățământ, prin aplicarea criteriilor generale și validarea de către consiliul de administrație al unității de învățământ a listei candidaților admiși în această fază.</a:t>
            </a:r>
            <a:endParaRPr lang="ro-RO" b="1" dirty="0" smtClean="0">
              <a:solidFill>
                <a:schemeClr val="tx2"/>
              </a:solidFill>
              <a:latin typeface="Arial" pitchFamily="34" charset="0"/>
              <a:cs typeface="Arial" pitchFamily="34" charset="0"/>
            </a:endParaRPr>
          </a:p>
          <a:p>
            <a:r>
              <a:rPr lang="vi-VN" b="1" dirty="0" smtClean="0">
                <a:solidFill>
                  <a:schemeClr val="tx2"/>
                </a:solidFill>
                <a:latin typeface="Arial" pitchFamily="34" charset="0"/>
                <a:cs typeface="Arial" pitchFamily="34" charset="0"/>
              </a:rPr>
              <a:t/>
            </a:r>
            <a:br>
              <a:rPr lang="vi-VN" b="1" dirty="0" smtClean="0">
                <a:solidFill>
                  <a:schemeClr val="tx2"/>
                </a:solidFill>
                <a:latin typeface="Arial" pitchFamily="34" charset="0"/>
                <a:cs typeface="Arial" pitchFamily="34" charset="0"/>
              </a:rPr>
            </a:br>
            <a:r>
              <a:rPr lang="vi-VN" b="1" dirty="0" smtClean="0">
                <a:solidFill>
                  <a:schemeClr val="tx2"/>
                </a:solidFill>
                <a:latin typeface="Arial" pitchFamily="34" charset="0"/>
                <a:cs typeface="Arial" pitchFamily="34" charset="0"/>
              </a:rPr>
              <a:t>2</a:t>
            </a:r>
            <a:r>
              <a:rPr lang="ro-RO" b="1" dirty="0" smtClean="0">
                <a:solidFill>
                  <a:schemeClr val="tx2"/>
                </a:solidFill>
                <a:latin typeface="Arial" pitchFamily="34" charset="0"/>
                <a:cs typeface="Arial" pitchFamily="34" charset="0"/>
              </a:rPr>
              <a:t>8</a:t>
            </a:r>
            <a:r>
              <a:rPr lang="vi-VN" b="1" dirty="0" smtClean="0">
                <a:solidFill>
                  <a:schemeClr val="tx2"/>
                </a:solidFill>
                <a:latin typeface="Arial" pitchFamily="34" charset="0"/>
                <a:cs typeface="Arial" pitchFamily="34" charset="0"/>
              </a:rPr>
              <a:t> martie 201</a:t>
            </a:r>
            <a:r>
              <a:rPr lang="ro-RO" b="1" dirty="0" smtClean="0">
                <a:solidFill>
                  <a:schemeClr val="tx2"/>
                </a:solidFill>
                <a:latin typeface="Arial" pitchFamily="34" charset="0"/>
                <a:cs typeface="Arial" pitchFamily="34" charset="0"/>
              </a:rPr>
              <a:t>9-</a:t>
            </a:r>
            <a:r>
              <a:rPr lang="vi-VN" b="1" dirty="0" smtClean="0">
                <a:solidFill>
                  <a:schemeClr val="tx2"/>
                </a:solidFill>
                <a:latin typeface="Arial" pitchFamily="34" charset="0"/>
                <a:cs typeface="Arial" pitchFamily="34" charset="0"/>
              </a:rPr>
              <a:t>Repartizarea la scoala de circumscriptie a copiilor care au fost inscrisi la o alta scoala, dar nu au fost admisi din cauza lipsei de locuri si care au exprimat in aceasta faza optiunea pentru inscrierea la scoala de circumscriptie</a:t>
            </a:r>
            <a:endParaRPr lang="ro-RO" b="1" dirty="0" smtClean="0">
              <a:solidFill>
                <a:schemeClr val="tx2"/>
              </a:solidFill>
              <a:latin typeface="Arial" pitchFamily="34" charset="0"/>
              <a:cs typeface="Arial" pitchFamily="34" charset="0"/>
            </a:endParaRPr>
          </a:p>
          <a:p>
            <a:r>
              <a:rPr lang="vi-VN" b="1" dirty="0" smtClean="0">
                <a:solidFill>
                  <a:schemeClr val="tx2"/>
                </a:solidFill>
                <a:latin typeface="Arial" pitchFamily="34" charset="0"/>
                <a:cs typeface="Arial" pitchFamily="34" charset="0"/>
              </a:rPr>
              <a:t/>
            </a:r>
            <a:br>
              <a:rPr lang="vi-VN" b="1" dirty="0" smtClean="0">
                <a:solidFill>
                  <a:schemeClr val="tx2"/>
                </a:solidFill>
                <a:latin typeface="Arial" pitchFamily="34" charset="0"/>
                <a:cs typeface="Arial" pitchFamily="34" charset="0"/>
              </a:rPr>
            </a:br>
            <a:r>
              <a:rPr lang="ro-RO" b="1" dirty="0" smtClean="0">
                <a:solidFill>
                  <a:schemeClr val="tx2"/>
                </a:solidFill>
                <a:latin typeface="Arial" pitchFamily="34" charset="0"/>
                <a:cs typeface="Arial" pitchFamily="34" charset="0"/>
              </a:rPr>
              <a:t>29 </a:t>
            </a:r>
            <a:r>
              <a:rPr lang="vi-VN" b="1" dirty="0" smtClean="0">
                <a:solidFill>
                  <a:schemeClr val="tx2"/>
                </a:solidFill>
                <a:latin typeface="Arial" pitchFamily="34" charset="0"/>
                <a:cs typeface="Arial" pitchFamily="34" charset="0"/>
              </a:rPr>
              <a:t>martie 201</a:t>
            </a:r>
            <a:r>
              <a:rPr lang="ro-RO" b="1" dirty="0" smtClean="0">
                <a:solidFill>
                  <a:schemeClr val="tx2"/>
                </a:solidFill>
                <a:latin typeface="Arial" pitchFamily="34" charset="0"/>
                <a:cs typeface="Arial" pitchFamily="34" charset="0"/>
              </a:rPr>
              <a:t>9</a:t>
            </a:r>
            <a:r>
              <a:rPr lang="vi-VN" b="1" dirty="0" smtClean="0">
                <a:solidFill>
                  <a:schemeClr val="tx2"/>
                </a:solidFill>
                <a:latin typeface="Arial" pitchFamily="34" charset="0"/>
                <a:cs typeface="Arial" pitchFamily="34" charset="0"/>
              </a:rPr>
              <a:t> </a:t>
            </a:r>
            <a:r>
              <a:rPr lang="ro-RO" b="1" dirty="0" smtClean="0">
                <a:solidFill>
                  <a:schemeClr val="tx2"/>
                </a:solidFill>
                <a:latin typeface="Arial" pitchFamily="34" charset="0"/>
                <a:cs typeface="Arial" pitchFamily="34" charset="0"/>
              </a:rPr>
              <a:t>- </a:t>
            </a:r>
            <a:r>
              <a:rPr lang="vi-VN" b="1" dirty="0" smtClean="0">
                <a:solidFill>
                  <a:schemeClr val="tx2"/>
                </a:solidFill>
                <a:latin typeface="Arial" pitchFamily="34" charset="0"/>
                <a:cs typeface="Arial" pitchFamily="34" charset="0"/>
              </a:rPr>
              <a:t>Afisarea la sediul scolilor si pe site-ul inspectoratelor scolare a copiilor inmatriculati, a numarului de locuri ramase libere si a listei copiilor neinscrisi dupa prima etapa</a:t>
            </a:r>
            <a:endParaRPr lang="ro-RO" dirty="0">
              <a:latin typeface="Arial" pitchFamily="34" charset="0"/>
              <a:cs typeface="Arial" pitchFamily="34" charset="0"/>
            </a:endParaRPr>
          </a:p>
        </p:txBody>
      </p:sp>
    </p:spTree>
    <p:extLst>
      <p:ext uri="{BB962C8B-B14F-4D97-AF65-F5344CB8AC3E}">
        <p14:creationId xmlns:p14="http://schemas.microsoft.com/office/powerpoint/2010/main" val="67964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3"/>
          <p:cNvSpPr/>
          <p:nvPr/>
        </p:nvSpPr>
        <p:spPr>
          <a:xfrm>
            <a:off x="1059543" y="357810"/>
            <a:ext cx="9942286" cy="5324535"/>
          </a:xfrm>
          <a:prstGeom prst="rect">
            <a:avLst/>
          </a:prstGeom>
        </p:spPr>
        <p:txBody>
          <a:bodyPr wrap="square">
            <a:spAutoFit/>
          </a:bodyPr>
          <a:lstStyle/>
          <a:p>
            <a:r>
              <a:rPr lang="ro-RO" sz="2200" b="1" dirty="0" smtClean="0">
                <a:solidFill>
                  <a:schemeClr val="tx2"/>
                </a:solidFill>
              </a:rPr>
              <a:t>A DOUA  ETAPĂ DE ÎNSCRIERE</a:t>
            </a:r>
          </a:p>
          <a:p>
            <a:endParaRPr lang="ro-RO" b="1" dirty="0" smtClean="0">
              <a:solidFill>
                <a:schemeClr val="tx2"/>
              </a:solidFill>
            </a:endParaRPr>
          </a:p>
          <a:p>
            <a:r>
              <a:rPr lang="ro-RO" sz="2000" b="1" dirty="0" smtClean="0">
                <a:solidFill>
                  <a:schemeClr val="tx2"/>
                </a:solidFill>
                <a:latin typeface="Arial" pitchFamily="34" charset="0"/>
                <a:cs typeface="Arial" pitchFamily="34" charset="0"/>
              </a:rPr>
              <a:t>1 aprilie 2019 -   Afisarea in scoli  si pe site-urile inspectoratelor scolare a procedurii specifice de repartizare a copiilor pe locurile disponibile</a:t>
            </a:r>
            <a:r>
              <a:rPr lang="en-US" sz="2000" b="1" dirty="0" smtClean="0">
                <a:solidFill>
                  <a:schemeClr val="tx2"/>
                </a:solidFill>
                <a:latin typeface="Arial" pitchFamily="34" charset="0"/>
                <a:cs typeface="Arial" pitchFamily="34" charset="0"/>
              </a:rPr>
              <a:t>;</a:t>
            </a:r>
            <a:endParaRPr lang="ro-RO" sz="2000" b="1" dirty="0" smtClean="0">
              <a:solidFill>
                <a:schemeClr val="tx2"/>
              </a:solidFill>
              <a:latin typeface="Arial" pitchFamily="34" charset="0"/>
              <a:cs typeface="Arial" pitchFamily="34" charset="0"/>
            </a:endParaRPr>
          </a:p>
          <a:p>
            <a:r>
              <a:rPr lang="ro-RO" sz="2000" b="1" dirty="0" smtClean="0">
                <a:solidFill>
                  <a:schemeClr val="tx2"/>
                </a:solidFill>
                <a:latin typeface="Arial" pitchFamily="34" charset="0"/>
                <a:cs typeface="Arial" pitchFamily="34" charset="0"/>
              </a:rPr>
              <a:t/>
            </a:r>
            <a:br>
              <a:rPr lang="ro-RO" sz="2000" b="1" dirty="0" smtClean="0">
                <a:solidFill>
                  <a:schemeClr val="tx2"/>
                </a:solidFill>
                <a:latin typeface="Arial" pitchFamily="34" charset="0"/>
                <a:cs typeface="Arial" pitchFamily="34" charset="0"/>
              </a:rPr>
            </a:br>
            <a:r>
              <a:rPr lang="ro-RO" sz="2000" b="1" dirty="0" smtClean="0">
                <a:solidFill>
                  <a:schemeClr val="tx2"/>
                </a:solidFill>
                <a:latin typeface="Arial" pitchFamily="34" charset="0"/>
                <a:cs typeface="Arial" pitchFamily="34" charset="0"/>
              </a:rPr>
              <a:t>2</a:t>
            </a:r>
            <a:r>
              <a:rPr lang="en-US" sz="2000" b="1" dirty="0" smtClean="0">
                <a:solidFill>
                  <a:schemeClr val="tx2"/>
                </a:solidFill>
                <a:latin typeface="Arial" pitchFamily="34" charset="0"/>
                <a:cs typeface="Arial" pitchFamily="34" charset="0"/>
              </a:rPr>
              <a:t> </a:t>
            </a:r>
            <a:r>
              <a:rPr lang="ro-RO" sz="2000" b="1" dirty="0" smtClean="0">
                <a:solidFill>
                  <a:schemeClr val="tx2"/>
                </a:solidFill>
                <a:latin typeface="Arial" pitchFamily="34" charset="0"/>
                <a:cs typeface="Arial" pitchFamily="34" charset="0"/>
              </a:rPr>
              <a:t>-</a:t>
            </a:r>
            <a:r>
              <a:rPr lang="en-US" sz="2000" b="1" dirty="0" smtClean="0">
                <a:solidFill>
                  <a:schemeClr val="tx2"/>
                </a:solidFill>
                <a:latin typeface="Arial" pitchFamily="34" charset="0"/>
                <a:cs typeface="Arial" pitchFamily="34" charset="0"/>
              </a:rPr>
              <a:t> </a:t>
            </a:r>
            <a:r>
              <a:rPr lang="ro-RO" sz="2000" b="1" dirty="0" smtClean="0">
                <a:solidFill>
                  <a:schemeClr val="tx2"/>
                </a:solidFill>
                <a:latin typeface="Arial" pitchFamily="34" charset="0"/>
                <a:cs typeface="Arial" pitchFamily="34" charset="0"/>
              </a:rPr>
              <a:t>8 aprilie 2019  -</a:t>
            </a:r>
            <a:r>
              <a:rPr lang="en-US" sz="2000" b="1" dirty="0" smtClean="0">
                <a:solidFill>
                  <a:schemeClr val="tx2"/>
                </a:solidFill>
                <a:latin typeface="Arial" pitchFamily="34" charset="0"/>
                <a:cs typeface="Arial" pitchFamily="34" charset="0"/>
              </a:rPr>
              <a:t> </a:t>
            </a:r>
            <a:r>
              <a:rPr lang="ro-RO" sz="2000" b="1" dirty="0" smtClean="0">
                <a:solidFill>
                  <a:schemeClr val="tx2"/>
                </a:solidFill>
                <a:latin typeface="Arial" pitchFamily="34" charset="0"/>
                <a:cs typeface="Arial" pitchFamily="34" charset="0"/>
              </a:rPr>
              <a:t> Depunerea cererii-tip de inscriere la secretariatul scolii aflate pe prima  pozitie  dintre </a:t>
            </a:r>
            <a:r>
              <a:rPr lang="en-US" sz="2000" b="1" dirty="0" smtClean="0">
                <a:solidFill>
                  <a:schemeClr val="tx2"/>
                </a:solidFill>
                <a:latin typeface="Arial" pitchFamily="34" charset="0"/>
                <a:cs typeface="Arial" pitchFamily="34" charset="0"/>
              </a:rPr>
              <a:t> </a:t>
            </a:r>
            <a:r>
              <a:rPr lang="ro-RO" sz="2000" b="1" dirty="0" smtClean="0">
                <a:solidFill>
                  <a:schemeClr val="tx2"/>
                </a:solidFill>
                <a:latin typeface="Arial" pitchFamily="34" charset="0"/>
                <a:cs typeface="Arial" pitchFamily="34" charset="0"/>
              </a:rPr>
              <a:t>cele 3 optiuni exprimate pentru etapa  a doua, de catre parinti</a:t>
            </a:r>
            <a:r>
              <a:rPr lang="en-US" sz="2000" b="1" dirty="0">
                <a:solidFill>
                  <a:schemeClr val="tx2"/>
                </a:solidFill>
                <a:latin typeface="Arial" pitchFamily="34" charset="0"/>
                <a:cs typeface="Arial" pitchFamily="34" charset="0"/>
              </a:rPr>
              <a:t>;</a:t>
            </a:r>
            <a:endParaRPr lang="ro-RO" sz="2000" b="1" dirty="0" smtClean="0">
              <a:solidFill>
                <a:schemeClr val="tx2"/>
              </a:solidFill>
              <a:latin typeface="Arial" pitchFamily="34" charset="0"/>
              <a:cs typeface="Arial" pitchFamily="34" charset="0"/>
            </a:endParaRPr>
          </a:p>
          <a:p>
            <a:endParaRPr lang="ro-RO" sz="2000" b="1" dirty="0" smtClean="0">
              <a:solidFill>
                <a:schemeClr val="tx2"/>
              </a:solidFill>
              <a:latin typeface="Arial" pitchFamily="34" charset="0"/>
              <a:cs typeface="Arial" pitchFamily="34" charset="0"/>
            </a:endParaRPr>
          </a:p>
          <a:p>
            <a:r>
              <a:rPr lang="ro-RO" sz="2000" b="1" dirty="0">
                <a:solidFill>
                  <a:schemeClr val="tx2"/>
                </a:solidFill>
                <a:latin typeface="Arial" pitchFamily="34" charset="0"/>
                <a:cs typeface="Arial" pitchFamily="34" charset="0"/>
              </a:rPr>
              <a:t>8</a:t>
            </a:r>
            <a:r>
              <a:rPr lang="vi-VN" sz="2000" b="1" dirty="0" smtClean="0">
                <a:solidFill>
                  <a:schemeClr val="tx2"/>
                </a:solidFill>
                <a:latin typeface="Arial" pitchFamily="34" charset="0"/>
                <a:cs typeface="Arial" pitchFamily="34" charset="0"/>
              </a:rPr>
              <a:t> – </a:t>
            </a:r>
            <a:r>
              <a:rPr lang="ro-RO" sz="2000" b="1" dirty="0" smtClean="0">
                <a:solidFill>
                  <a:schemeClr val="tx2"/>
                </a:solidFill>
                <a:latin typeface="Arial" pitchFamily="34" charset="0"/>
                <a:cs typeface="Arial" pitchFamily="34" charset="0"/>
              </a:rPr>
              <a:t>1</a:t>
            </a:r>
            <a:r>
              <a:rPr lang="vi-VN" sz="2000" b="1" dirty="0" smtClean="0">
                <a:solidFill>
                  <a:schemeClr val="tx2"/>
                </a:solidFill>
                <a:latin typeface="Arial" pitchFamily="34" charset="0"/>
                <a:cs typeface="Arial" pitchFamily="34" charset="0"/>
              </a:rPr>
              <a:t>0 aprilie 201</a:t>
            </a:r>
            <a:r>
              <a:rPr lang="ro-RO" sz="2000" b="1" dirty="0" smtClean="0">
                <a:solidFill>
                  <a:schemeClr val="tx2"/>
                </a:solidFill>
                <a:latin typeface="Arial" pitchFamily="34" charset="0"/>
                <a:cs typeface="Arial" pitchFamily="34" charset="0"/>
              </a:rPr>
              <a:t>9 - </a:t>
            </a:r>
            <a:r>
              <a:rPr lang="vi-VN" sz="2000" b="1" dirty="0" smtClean="0">
                <a:solidFill>
                  <a:schemeClr val="tx2"/>
                </a:solidFill>
                <a:latin typeface="Arial" pitchFamily="34" charset="0"/>
                <a:cs typeface="Arial" pitchFamily="34" charset="0"/>
              </a:rPr>
              <a:t>Procesarea, la nivelul unităților de învățământ, a cererilor–tip de înscriere depuse de părinți      </a:t>
            </a:r>
            <a:endParaRPr lang="ro-RO" sz="2000" b="1" dirty="0" smtClean="0">
              <a:solidFill>
                <a:schemeClr val="tx2"/>
              </a:solidFill>
              <a:latin typeface="Arial" pitchFamily="34" charset="0"/>
              <a:cs typeface="Arial" pitchFamily="34" charset="0"/>
            </a:endParaRPr>
          </a:p>
          <a:p>
            <a:r>
              <a:rPr lang="ro-RO" sz="2000" b="1" dirty="0" smtClean="0">
                <a:solidFill>
                  <a:schemeClr val="tx2"/>
                </a:solidFill>
                <a:latin typeface="Arial" pitchFamily="34" charset="0"/>
                <a:cs typeface="Arial" pitchFamily="34" charset="0"/>
              </a:rPr>
              <a:t/>
            </a:r>
            <a:br>
              <a:rPr lang="ro-RO" sz="2000" b="1" dirty="0" smtClean="0">
                <a:solidFill>
                  <a:schemeClr val="tx2"/>
                </a:solidFill>
                <a:latin typeface="Arial" pitchFamily="34" charset="0"/>
                <a:cs typeface="Arial" pitchFamily="34" charset="0"/>
              </a:rPr>
            </a:br>
            <a:r>
              <a:rPr lang="ro-RO" sz="2000" b="1" dirty="0" smtClean="0">
                <a:solidFill>
                  <a:schemeClr val="tx2"/>
                </a:solidFill>
                <a:latin typeface="Arial" pitchFamily="34" charset="0"/>
                <a:cs typeface="Arial" pitchFamily="34" charset="0"/>
              </a:rPr>
              <a:t>11 aprilie 2019 - Afisarea la fiecare scoala a listelor finale cu copiii inscrisi in clasa pregatitoare</a:t>
            </a:r>
          </a:p>
          <a:p>
            <a:r>
              <a:rPr lang="ro-RO" sz="2000" b="1" dirty="0" smtClean="0">
                <a:solidFill>
                  <a:schemeClr val="tx2"/>
                </a:solidFill>
                <a:latin typeface="Arial" pitchFamily="34" charset="0"/>
                <a:cs typeface="Arial" pitchFamily="34" charset="0"/>
              </a:rPr>
              <a:t/>
            </a:r>
            <a:br>
              <a:rPr lang="ro-RO" sz="2000" b="1" dirty="0" smtClean="0">
                <a:solidFill>
                  <a:schemeClr val="tx2"/>
                </a:solidFill>
                <a:latin typeface="Arial" pitchFamily="34" charset="0"/>
                <a:cs typeface="Arial" pitchFamily="34" charset="0"/>
              </a:rPr>
            </a:br>
            <a:r>
              <a:rPr lang="ro-RO" sz="2000" b="1" dirty="0" smtClean="0">
                <a:solidFill>
                  <a:schemeClr val="tx2"/>
                </a:solidFill>
                <a:latin typeface="Arial" pitchFamily="34" charset="0"/>
                <a:cs typeface="Arial" pitchFamily="34" charset="0"/>
              </a:rPr>
              <a:t>12 -19</a:t>
            </a:r>
            <a:r>
              <a:rPr lang="en-US" sz="2000" b="1" dirty="0" smtClean="0">
                <a:solidFill>
                  <a:schemeClr val="tx2"/>
                </a:solidFill>
                <a:latin typeface="Arial" pitchFamily="34" charset="0"/>
                <a:cs typeface="Arial" pitchFamily="34" charset="0"/>
              </a:rPr>
              <a:t> </a:t>
            </a:r>
            <a:r>
              <a:rPr lang="ro-RO" sz="2000" b="1" dirty="0" smtClean="0">
                <a:solidFill>
                  <a:schemeClr val="tx2"/>
                </a:solidFill>
                <a:latin typeface="Arial" pitchFamily="34" charset="0"/>
                <a:cs typeface="Arial" pitchFamily="34" charset="0"/>
              </a:rPr>
              <a:t>aprilie 2019 - Solutionarea de catre inspectoratul scolar a cererilor parintilor copiilor care nu au fost inca inscrisi la vreo scoala</a:t>
            </a:r>
            <a:endParaRPr lang="ro-RO" sz="20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Prezentare2">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9532260_TF03461883" id="{2602A22C-8944-4862-A40A-2DA83E167064}" vid="{27400EF7-DBFE-4F45-8B19-AFA3C70FD1BD}"/>
    </a:ext>
  </a:extLst>
</a:theme>
</file>

<file path=ppt/theme/theme2.xml><?xml version="1.0" encoding="utf-8"?>
<a:theme xmlns:a="http://schemas.openxmlformats.org/drawingml/2006/main" name="Temă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Prezentare2</Template>
  <TotalTime>421</TotalTime>
  <Words>292</Words>
  <Application>Microsoft Office PowerPoint</Application>
  <PresentationFormat>Custom</PresentationFormat>
  <Paragraphs>72</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Prezentare2</vt:lpstr>
      <vt:lpstr>     ȘCOALA GIMNAZIALĂ ”ION MINULESCU”  PITEȘTI  CLASA  PREGĂTITOARE</vt:lpstr>
      <vt:lpstr>Ce este clasa pregătitoare?</vt:lpstr>
      <vt:lpstr>PowerPoint Presentation</vt:lpstr>
      <vt:lpstr> In anul școlar 2019-2020, școala noastră vă așteaptă cu CEA MAI BUNĂ OFERTĂ în privința resurselor umane:</vt:lpstr>
      <vt:lpstr> Pentru anul școlar următor, ne-am propus realizarea a 4 clase pregătitoare, în limita a 110 locuri.</vt:lpstr>
      <vt:lpstr>Etape premergătoare înscrierii</vt:lpstr>
      <vt:lpstr> Criteriile  generale de departajare  (art. 10. – (2)): </vt:lpstr>
      <vt:lpstr>PowerPoint Presentation</vt:lpstr>
      <vt:lpstr>PowerPoint Presentation</vt:lpstr>
      <vt:lpstr>PowerPoint Presentation</vt:lpstr>
      <vt:lpstr>PowerPoint Presentation</vt:lpstr>
    </vt:vector>
  </TitlesOfParts>
  <Company>Unitate Scolara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ȘCOALA GIMNAZIALĂ ”ION MINULESCU”, PITEȘTI  CLASA  PREGĂTITOARE</dc:title>
  <dc:creator>catalina</dc:creator>
  <cp:lastModifiedBy>Dir_ADJ</cp:lastModifiedBy>
  <cp:revision>12</cp:revision>
  <cp:lastPrinted>2019-02-27T06:51:25Z</cp:lastPrinted>
  <dcterms:created xsi:type="dcterms:W3CDTF">2018-02-28T22:06:44Z</dcterms:created>
  <dcterms:modified xsi:type="dcterms:W3CDTF">2019-02-27T07:27:17Z</dcterms:modified>
</cp:coreProperties>
</file>